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4"/>
  </p:notesMasterIdLst>
  <p:sldIdLst>
    <p:sldId id="257" r:id="rId3"/>
    <p:sldId id="272" r:id="rId4"/>
    <p:sldId id="273" r:id="rId5"/>
    <p:sldId id="274" r:id="rId6"/>
    <p:sldId id="275" r:id="rId7"/>
    <p:sldId id="258" r:id="rId8"/>
    <p:sldId id="265" r:id="rId9"/>
    <p:sldId id="267" r:id="rId10"/>
    <p:sldId id="266" r:id="rId11"/>
    <p:sldId id="271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86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27D"/>
    <a:srgbClr val="0B8B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8B959-0C73-44D0-8273-78CD9F3C20F2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5920-8153-4C57-8EC5-5E35AE11A1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09720-C6F0-4E1D-B95B-AACFFA84394E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291DD-CDEC-4A20-88D2-46F800721F01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D5145-2E54-4467-A7C2-4C50F9E1B080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09720-C6F0-4E1D-B95B-AACFFA84394E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EF9D82-5872-401E-B9D6-FBAF543DBEEC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D3C72-9845-4B65-9F0B-DF56D611E7C9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AE3A-7E13-4A6A-8935-127B35292AF7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088C8-B48A-4803-9AFD-B7C2FD3DFA41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1843E-8317-47F1-AD67-2FE38ECE064C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4216A-02C6-42F6-95CF-8B958F431704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01B46-61FD-4965-99E7-AF2062B10B35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EF9D82-5872-401E-B9D6-FBAF543DBEEC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D7982-E4C2-4879-9E8A-92E146673F4C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291DD-CDEC-4A20-88D2-46F800721F01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D5145-2E54-4467-A7C2-4C50F9E1B080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D3C72-9845-4B65-9F0B-DF56D611E7C9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AE3A-7E13-4A6A-8935-127B35292AF7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088C8-B48A-4803-9AFD-B7C2FD3DFA41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1843E-8317-47F1-AD67-2FE38ECE064C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4216A-02C6-42F6-95CF-8B958F431704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01B46-61FD-4965-99E7-AF2062B10B35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D7982-E4C2-4879-9E8A-92E146673F4C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454998-8A80-4A4F-9E42-AF2323352ABC}" type="datetime1">
              <a:rPr lang="en-US" smtClean="0"/>
              <a:pPr/>
              <a:t>3/8/2014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454998-8A80-4A4F-9E42-AF2323352ABC}" type="datetime1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3/8/2014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477000" cy="838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Topik-Topik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Lanjutan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Sistem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Informasi</a:t>
            </a:r>
            <a:endParaRPr lang="en-US" sz="2000" dirty="0">
              <a:solidFill>
                <a:schemeClr val="accent5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772400" cy="2895600"/>
          </a:xfrm>
        </p:spPr>
        <p:txBody>
          <a:bodyPr>
            <a:noAutofit/>
          </a:bodyPr>
          <a:lstStyle/>
          <a:p>
            <a:pPr marL="401638" algn="l">
              <a:lnSpc>
                <a:spcPct val="150000"/>
              </a:lnSpc>
            </a:pPr>
            <a:r>
              <a:rPr lang="en-US" sz="2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Johanes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 Kevin </a:t>
            </a:r>
            <a:r>
              <a:rPr lang="en-US" sz="2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Lumadi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     	1501151501</a:t>
            </a:r>
          </a:p>
          <a:p>
            <a:pPr marL="401638" algn="l">
              <a:lnSpc>
                <a:spcPct val="150000"/>
              </a:lnSpc>
            </a:pP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Deny </a:t>
            </a:r>
            <a:r>
              <a:rPr lang="en-US" sz="2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Setiawan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			1501152580</a:t>
            </a:r>
          </a:p>
          <a:p>
            <a:pPr marL="401638" algn="l">
              <a:lnSpc>
                <a:spcPct val="150000"/>
              </a:lnSpc>
            </a:pPr>
            <a:r>
              <a:rPr lang="en-US" sz="2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Machliza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 Devi </a:t>
            </a:r>
            <a:r>
              <a:rPr lang="en-US" sz="2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Sasmita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	1501169511</a:t>
            </a:r>
            <a:endParaRPr lang="en-US" sz="2200" b="0" cap="non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01638" algn="l">
              <a:lnSpc>
                <a:spcPct val="150000"/>
              </a:lnSpc>
            </a:pP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Silvia Line			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	1501171466</a:t>
            </a:r>
            <a:endParaRPr lang="en-US" sz="2200" b="0" cap="non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01638" algn="l">
              <a:lnSpc>
                <a:spcPct val="150000"/>
              </a:lnSpc>
            </a:pP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Billie </a:t>
            </a:r>
            <a:r>
              <a:rPr lang="en-US" sz="2200" b="0" cap="none" dirty="0" err="1" smtClean="0">
                <a:solidFill>
                  <a:schemeClr val="accent5">
                    <a:lumMod val="50000"/>
                  </a:schemeClr>
                </a:solidFill>
              </a:rPr>
              <a:t>Enceil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en-US" sz="2200" b="0" cap="none" dirty="0" smtClean="0">
                <a:solidFill>
                  <a:schemeClr val="accent5">
                    <a:lumMod val="50000"/>
                  </a:schemeClr>
                </a:solidFill>
              </a:rPr>
              <a:t>1501171951</a:t>
            </a:r>
            <a:endParaRPr lang="en-US" sz="2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2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22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09600" y="2133600"/>
            <a:ext cx="7772400" cy="838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Lao UI" pitchFamily="34" charset="0"/>
              </a:rPr>
              <a:t>Jaringan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  <a:cs typeface="Lao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2954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06-PFM/01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ony\Desktop\L 4893 zaa\4g_mast copy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2823490" cy="18811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38200" y="304800"/>
            <a:ext cx="7543800" cy="1524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33400"/>
            <a:ext cx="75438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6477000"/>
            <a:ext cx="7543800" cy="1524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6248400"/>
            <a:ext cx="75438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Spesifikasi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371600"/>
            <a:ext cx="5003800" cy="512016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Kelebihan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5026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4G </a:t>
            </a:r>
            <a:r>
              <a:rPr lang="en-US" sz="1800" dirty="0" err="1" smtClean="0"/>
              <a:t>menawarkan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downlink </a:t>
            </a:r>
            <a:r>
              <a:rPr lang="en-US" sz="1800" dirty="0" err="1" smtClean="0"/>
              <a:t>hingga</a:t>
            </a:r>
            <a:r>
              <a:rPr lang="en-US" sz="1800" dirty="0" smtClean="0"/>
              <a:t> 300 Mbps </a:t>
            </a:r>
            <a:r>
              <a:rPr lang="en-US" sz="1800" dirty="0" err="1" smtClean="0"/>
              <a:t>dan</a:t>
            </a:r>
            <a:r>
              <a:rPr lang="en-US" sz="1800" dirty="0" smtClean="0"/>
              <a:t> Uplink 75 Mbps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4G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i="1" dirty="0" smtClean="0"/>
              <a:t>Orthogonal Frequency Division </a:t>
            </a:r>
            <a:r>
              <a:rPr lang="en-US" sz="1800" i="1" dirty="0" err="1" smtClean="0"/>
              <a:t>Mutiplexing</a:t>
            </a:r>
            <a:r>
              <a:rPr lang="en-US" sz="1800" i="1" dirty="0" smtClean="0"/>
              <a:t> </a:t>
            </a:r>
            <a:r>
              <a:rPr lang="en-US" sz="1800" dirty="0" smtClean="0"/>
              <a:t>(OFDM) yang </a:t>
            </a:r>
            <a:r>
              <a:rPr lang="en-US" sz="1800" dirty="0" err="1" smtClean="0"/>
              <a:t>mentransmisikan</a:t>
            </a:r>
            <a:r>
              <a:rPr lang="en-US" sz="1800" dirty="0" smtClean="0"/>
              <a:t> data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operator </a:t>
            </a:r>
            <a:r>
              <a:rPr lang="en-US" sz="1800" dirty="0" err="1" smtClean="0"/>
              <a:t>spektrum</a:t>
            </a:r>
            <a:r>
              <a:rPr lang="en-US" sz="1800" dirty="0" smtClean="0"/>
              <a:t> radio yang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sebesar</a:t>
            </a:r>
            <a:r>
              <a:rPr lang="en-US" sz="1800" dirty="0" smtClean="0"/>
              <a:t> 180 kHz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Mendukung</a:t>
            </a:r>
            <a:r>
              <a:rPr lang="en-US" sz="1800" dirty="0" smtClean="0"/>
              <a:t> </a:t>
            </a:r>
            <a:r>
              <a:rPr lang="en-US" sz="1800" dirty="0" err="1" smtClean="0"/>
              <a:t>gelombang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IMT </a:t>
            </a:r>
            <a:r>
              <a:rPr lang="en-US" sz="1800" dirty="0" err="1" smtClean="0"/>
              <a:t>dan</a:t>
            </a:r>
            <a:r>
              <a:rPr lang="en-US" sz="1800" dirty="0" smtClean="0"/>
              <a:t> ITU-R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perkotaan</a:t>
            </a:r>
            <a:r>
              <a:rPr lang="en-US" sz="1800" dirty="0" smtClean="0"/>
              <a:t>,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band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mendukung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mobile broadband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Mendukung</a:t>
            </a:r>
            <a:r>
              <a:rPr lang="en-US" sz="1800" dirty="0" smtClean="0"/>
              <a:t> </a:t>
            </a:r>
            <a:r>
              <a:rPr lang="en-US" sz="1800" dirty="0" smtClean="0"/>
              <a:t>MBSFN (Multicast Broadcast Single Frequency Network)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</a:t>
            </a:r>
            <a:r>
              <a:rPr lang="en-US" sz="1800" dirty="0" err="1" smtClean="0"/>
              <a:t>mobilitas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endParaRPr lang="en-US" sz="1800" dirty="0" smtClean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Kekurangan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50261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realtif</a:t>
            </a:r>
            <a:r>
              <a:rPr lang="en-US" sz="2000" dirty="0" smtClean="0"/>
              <a:t> </a:t>
            </a:r>
            <a:r>
              <a:rPr lang="en-US" sz="2000" dirty="0" err="1" smtClean="0"/>
              <a:t>mahal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diperbaharui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diinstal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LTE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MIMO (Multiple Input Multiple Output), </a:t>
            </a:r>
            <a:r>
              <a:rPr lang="en-US" sz="2000" dirty="0" err="1" smtClean="0"/>
              <a:t>tentunya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antena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pancaran</a:t>
            </a:r>
            <a:r>
              <a:rPr lang="en-US" sz="2000" dirty="0" smtClean="0"/>
              <a:t> </a:t>
            </a:r>
            <a:r>
              <a:rPr lang="en-US" sz="2000" dirty="0" err="1" smtClean="0"/>
              <a:t>pangakalan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data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akibatnya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pembaharuan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mobile device </a:t>
            </a:r>
            <a:r>
              <a:rPr lang="en-US" sz="2000" dirty="0" err="1" smtClean="0"/>
              <a:t>baru</a:t>
            </a:r>
            <a:r>
              <a:rPr lang="en-US" sz="2000" dirty="0" smtClean="0"/>
              <a:t> agar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menikmati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LTE</a:t>
            </a:r>
            <a:endParaRPr lang="en-US" sz="20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Masa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Depan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50261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 </a:t>
            </a:r>
            <a:r>
              <a:rPr lang="en-US" sz="2000" dirty="0" smtClean="0"/>
              <a:t>4G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fasilitas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,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, spectrum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device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4G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terjangkau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smtClean="0"/>
              <a:t>blogger,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4G LTE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tentunya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perlombaan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</a:t>
            </a:r>
            <a:r>
              <a:rPr lang="en-US" sz="2000" dirty="0" err="1" smtClean="0"/>
              <a:t>kreatif</a:t>
            </a:r>
            <a:r>
              <a:rPr lang="en-US" sz="2000" dirty="0" smtClean="0"/>
              <a:t>. Video blog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Vlog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menjamur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blog yang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foto-foto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mengunggah</a:t>
            </a:r>
            <a:r>
              <a:rPr lang="en-US" sz="2000" dirty="0" smtClean="0"/>
              <a:t> </a:t>
            </a:r>
            <a:r>
              <a:rPr lang="en-US" sz="2000" dirty="0" err="1" smtClean="0"/>
              <a:t>foto</a:t>
            </a:r>
            <a:r>
              <a:rPr lang="en-US" sz="2000" dirty="0" smtClean="0"/>
              <a:t>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takut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blognya</a:t>
            </a:r>
            <a:r>
              <a:rPr lang="en-US" sz="2000" dirty="0" smtClean="0"/>
              <a:t> lama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dibuka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3G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vs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839200" cy="3657600"/>
          </a:xfrm>
        </p:spPr>
        <p:txBody>
          <a:bodyPr numCol="2">
            <a:noAutofit/>
          </a:bodyPr>
          <a:lstStyle/>
          <a:p>
            <a:pPr algn="ctr">
              <a:buNone/>
            </a:pPr>
            <a:endParaRPr lang="en-US" sz="2000" b="1" dirty="0" smtClean="0"/>
          </a:p>
          <a:p>
            <a:r>
              <a:rPr lang="en-US" sz="2000" dirty="0" smtClean="0"/>
              <a:t>Frequency Band : 1.8 – 2.5 GHz</a:t>
            </a:r>
          </a:p>
          <a:p>
            <a:r>
              <a:rPr lang="en-US" sz="2000" dirty="0" smtClean="0"/>
              <a:t>Bandwidth : 5-20 MHz</a:t>
            </a:r>
          </a:p>
          <a:p>
            <a:r>
              <a:rPr lang="en-US" sz="2000" dirty="0" smtClean="0"/>
              <a:t>Data rate : Up to 2Mbps</a:t>
            </a:r>
          </a:p>
          <a:p>
            <a:r>
              <a:rPr lang="en-US" sz="2000" dirty="0" smtClean="0"/>
              <a:t>Access : Wideband CDMA</a:t>
            </a:r>
          </a:p>
          <a:p>
            <a:r>
              <a:rPr lang="en-US" sz="2000" dirty="0" smtClean="0"/>
              <a:t>FEC : Turbo-codes</a:t>
            </a:r>
          </a:p>
          <a:p>
            <a:r>
              <a:rPr lang="en-US" sz="2000" dirty="0" smtClean="0"/>
              <a:t>Switching :Circuit/Packet</a:t>
            </a:r>
          </a:p>
          <a:p>
            <a:r>
              <a:rPr lang="en-US" sz="2000" dirty="0" smtClean="0"/>
              <a:t>Top speeds : 200 </a:t>
            </a:r>
            <a:r>
              <a:rPr lang="en-US" sz="2000" dirty="0" err="1" smtClean="0"/>
              <a:t>kmph</a:t>
            </a:r>
            <a:r>
              <a:rPr lang="en-US" sz="2000" dirty="0" smtClean="0"/>
              <a:t> </a:t>
            </a:r>
          </a:p>
          <a:p>
            <a:endParaRPr lang="en-US" sz="2000" dirty="0" smtClean="0"/>
          </a:p>
          <a:p>
            <a:pPr algn="ctr">
              <a:buNone/>
            </a:pPr>
            <a:endParaRPr lang="en-US" sz="2000" b="1" dirty="0" smtClean="0"/>
          </a:p>
          <a:p>
            <a:r>
              <a:rPr lang="en-US" sz="2000" dirty="0" smtClean="0"/>
              <a:t>Frequency Band : 2 – 8 GHz</a:t>
            </a:r>
          </a:p>
          <a:p>
            <a:r>
              <a:rPr lang="en-US" sz="2000" dirty="0" smtClean="0"/>
              <a:t>Bandwidth : 5-20 MHz</a:t>
            </a:r>
          </a:p>
          <a:p>
            <a:r>
              <a:rPr lang="en-US" sz="2000" dirty="0" smtClean="0"/>
              <a:t>Data rate : 20 Mbps or more</a:t>
            </a:r>
          </a:p>
          <a:p>
            <a:r>
              <a:rPr lang="en-US" sz="2000" dirty="0" smtClean="0"/>
              <a:t>Access : Multi-carrier – CDMA or OFDM(TDMA)</a:t>
            </a:r>
          </a:p>
          <a:p>
            <a:r>
              <a:rPr lang="en-US" sz="2000" dirty="0" smtClean="0"/>
              <a:t>FEC : Concatenated codes</a:t>
            </a:r>
          </a:p>
          <a:p>
            <a:r>
              <a:rPr lang="en-US" sz="2000" dirty="0" smtClean="0"/>
              <a:t>Switching : Packet</a:t>
            </a:r>
          </a:p>
          <a:p>
            <a:r>
              <a:rPr lang="en-US" sz="2000" dirty="0" smtClean="0"/>
              <a:t>Top speeds : 200 </a:t>
            </a:r>
            <a:r>
              <a:rPr lang="en-US" sz="2000" dirty="0" err="1" smtClean="0"/>
              <a:t>kmph</a:t>
            </a:r>
            <a:endParaRPr lang="en-US" sz="20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Sony\Desktop\L 4893 zaa\3G22WV-overview-2 copy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048000" cy="1520792"/>
          </a:xfrm>
          <a:prstGeom prst="rect">
            <a:avLst/>
          </a:prstGeom>
          <a:noFill/>
        </p:spPr>
      </p:pic>
      <p:pic>
        <p:nvPicPr>
          <p:cNvPr id="5123" name="Picture 3" descr="C:\Users\Sony\Desktop\L 4893 zaa\4g_mast copy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0939" y="1752600"/>
            <a:ext cx="274486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4G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Indonesia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848600" cy="5257800"/>
          </a:xfrm>
        </p:spPr>
        <p:txBody>
          <a:bodyPr numCol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 smtClean="0"/>
              <a:t>Pertama</a:t>
            </a:r>
            <a:r>
              <a:rPr lang="en-US" sz="2200" dirty="0" smtClean="0"/>
              <a:t> kali </a:t>
            </a:r>
            <a:r>
              <a:rPr lang="en-US" sz="2200" dirty="0" err="1" smtClean="0"/>
              <a:t>diluncurkan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Indonesia </a:t>
            </a:r>
            <a:r>
              <a:rPr lang="en-US" sz="2200" dirty="0" err="1" smtClean="0"/>
              <a:t>pada</a:t>
            </a:r>
            <a:r>
              <a:rPr lang="en-US" sz="2200" dirty="0" smtClean="0"/>
              <a:t> November 2013 </a:t>
            </a:r>
            <a:r>
              <a:rPr lang="en-US" sz="2200" dirty="0" err="1" smtClean="0"/>
              <a:t>oleh</a:t>
            </a:r>
            <a:r>
              <a:rPr lang="en-US" sz="2200" dirty="0" smtClean="0"/>
              <a:t> PT. </a:t>
            </a:r>
            <a:r>
              <a:rPr lang="en-US" sz="2200" dirty="0" err="1" smtClean="0"/>
              <a:t>Internux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merk</a:t>
            </a:r>
            <a:r>
              <a:rPr lang="en-US" sz="2200" dirty="0" smtClean="0"/>
              <a:t> </a:t>
            </a:r>
            <a:r>
              <a:rPr lang="en-US" sz="2200" dirty="0" err="1" smtClean="0"/>
              <a:t>dagang</a:t>
            </a:r>
            <a:r>
              <a:rPr lang="en-US" sz="2200" dirty="0" smtClean="0"/>
              <a:t> </a:t>
            </a:r>
            <a:r>
              <a:rPr lang="en-US" sz="2200" b="1" dirty="0" smtClean="0"/>
              <a:t>Bolt Super 4G LTE</a:t>
            </a:r>
          </a:p>
          <a:p>
            <a:pPr algn="just">
              <a:lnSpc>
                <a:spcPct val="150000"/>
              </a:lnSpc>
              <a:buNone/>
            </a:pPr>
            <a:endParaRPr lang="en-US" sz="22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 descr="1823383photo-1-4780x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239729"/>
            <a:ext cx="7162800" cy="34658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4G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Indonesia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5257800"/>
          </a:xfrm>
        </p:spPr>
        <p:txBody>
          <a:bodyPr numCol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investasi</a:t>
            </a:r>
            <a:r>
              <a:rPr lang="en-US" sz="2200" dirty="0" smtClean="0"/>
              <a:t> </a:t>
            </a:r>
            <a:r>
              <a:rPr lang="en-US" sz="2200" dirty="0" err="1" smtClean="0"/>
              <a:t>sebesar</a:t>
            </a:r>
            <a:r>
              <a:rPr lang="en-US" sz="2200" dirty="0" smtClean="0"/>
              <a:t> US$550 </a:t>
            </a:r>
            <a:r>
              <a:rPr lang="en-US" sz="2200" dirty="0" err="1" smtClean="0"/>
              <a:t>juta</a:t>
            </a:r>
            <a:r>
              <a:rPr lang="en-US" sz="2200" dirty="0" smtClean="0"/>
              <a:t>, </a:t>
            </a:r>
            <a:r>
              <a:rPr lang="en-US" sz="2200" dirty="0" err="1" smtClean="0"/>
              <a:t>infrastuktur</a:t>
            </a:r>
            <a:r>
              <a:rPr lang="en-US" sz="2200" dirty="0" smtClean="0"/>
              <a:t> </a:t>
            </a:r>
            <a:r>
              <a:rPr lang="en-US" sz="2200" dirty="0" err="1" smtClean="0"/>
              <a:t>akses</a:t>
            </a:r>
            <a:r>
              <a:rPr lang="en-US" sz="2200" dirty="0" smtClean="0"/>
              <a:t> Internet </a:t>
            </a:r>
            <a:r>
              <a:rPr lang="en-US" sz="2200" dirty="0" err="1" smtClean="0"/>
              <a:t>nirkabel</a:t>
            </a:r>
            <a:r>
              <a:rPr lang="en-US" sz="2200" dirty="0" smtClean="0"/>
              <a:t> pita </a:t>
            </a:r>
            <a:r>
              <a:rPr lang="en-US" sz="2200" dirty="0" err="1" smtClean="0"/>
              <a:t>lebar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dihadirkan</a:t>
            </a:r>
            <a:r>
              <a:rPr lang="en-US" sz="2200" dirty="0" smtClean="0"/>
              <a:t> Bolt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membawa</a:t>
            </a:r>
            <a:r>
              <a:rPr lang="en-US" sz="2200" dirty="0" smtClean="0"/>
              <a:t> Indonesia </a:t>
            </a:r>
            <a:r>
              <a:rPr lang="en-US" sz="2200" dirty="0" err="1" smtClean="0"/>
              <a:t>menuju</a:t>
            </a:r>
            <a:r>
              <a:rPr lang="en-US" sz="2200" dirty="0" smtClean="0"/>
              <a:t> </a:t>
            </a:r>
            <a:r>
              <a:rPr lang="en-US" sz="2200" dirty="0" err="1" smtClean="0"/>
              <a:t>koridor</a:t>
            </a:r>
            <a:r>
              <a:rPr lang="en-US" sz="2200" dirty="0" smtClean="0"/>
              <a:t> </a:t>
            </a:r>
            <a:r>
              <a:rPr lang="en-US" sz="2200" dirty="0" err="1" smtClean="0"/>
              <a:t>negara</a:t>
            </a:r>
            <a:r>
              <a:rPr lang="en-US" sz="2200" dirty="0" smtClean="0"/>
              <a:t> </a:t>
            </a:r>
            <a:r>
              <a:rPr lang="en-US" sz="2200" dirty="0" err="1" smtClean="0"/>
              <a:t>maju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1000" dirty="0" smtClean="0"/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Perusahaan </a:t>
            </a:r>
            <a:r>
              <a:rPr lang="en-US" sz="2200" dirty="0" err="1" smtClean="0"/>
              <a:t>telekomunikasi</a:t>
            </a:r>
            <a:r>
              <a:rPr lang="en-US" sz="2200" dirty="0" smtClean="0"/>
              <a:t> </a:t>
            </a:r>
            <a:r>
              <a:rPr lang="en-US" sz="2200" dirty="0" err="1" smtClean="0"/>
              <a:t>Internux</a:t>
            </a:r>
            <a:r>
              <a:rPr lang="en-US" sz="2200" dirty="0" smtClean="0"/>
              <a:t> </a:t>
            </a:r>
            <a:r>
              <a:rPr lang="en-US" sz="2200" dirty="0" err="1" smtClean="0"/>
              <a:t>meluncurkan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4G Long Term </a:t>
            </a:r>
            <a:r>
              <a:rPr lang="en-US" sz="2200" dirty="0" smtClean="0"/>
              <a:t>Evolution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Indonesia. </a:t>
            </a:r>
            <a:r>
              <a:rPr lang="en-US" sz="2200" dirty="0" err="1" smtClean="0"/>
              <a:t>Produknya</a:t>
            </a:r>
            <a:r>
              <a:rPr lang="en-US" sz="2200" dirty="0" smtClean="0"/>
              <a:t> </a:t>
            </a:r>
            <a:r>
              <a:rPr lang="en-US" sz="2200" dirty="0" err="1" smtClean="0"/>
              <a:t>diberi</a:t>
            </a:r>
            <a:r>
              <a:rPr lang="en-US" sz="2200" dirty="0" smtClean="0"/>
              <a:t> </a:t>
            </a:r>
            <a:r>
              <a:rPr lang="en-US" sz="2200" dirty="0" err="1" smtClean="0"/>
              <a:t>nama</a:t>
            </a:r>
            <a:r>
              <a:rPr lang="en-US" sz="2200" dirty="0" smtClean="0"/>
              <a:t> Bolt </a:t>
            </a:r>
            <a:r>
              <a:rPr lang="en-US" sz="2200" dirty="0" smtClean="0"/>
              <a:t>yang </a:t>
            </a:r>
            <a:r>
              <a:rPr lang="en-US" sz="2200" dirty="0" err="1" smtClean="0"/>
              <a:t>menawarkan</a:t>
            </a:r>
            <a:r>
              <a:rPr lang="en-US" sz="2200" dirty="0" smtClean="0"/>
              <a:t> </a:t>
            </a:r>
            <a:r>
              <a:rPr lang="en-US" sz="2200" dirty="0" err="1" smtClean="0"/>
              <a:t>kecepatan</a:t>
            </a:r>
            <a:r>
              <a:rPr lang="en-US" sz="2200" dirty="0" smtClean="0"/>
              <a:t> </a:t>
            </a:r>
            <a:r>
              <a:rPr lang="en-US" sz="2200" dirty="0" err="1" smtClean="0"/>
              <a:t>akses</a:t>
            </a:r>
            <a:r>
              <a:rPr lang="en-US" sz="2200" dirty="0" smtClean="0"/>
              <a:t> </a:t>
            </a:r>
            <a:r>
              <a:rPr lang="en-US" sz="2200" dirty="0" smtClean="0"/>
              <a:t>internet </a:t>
            </a:r>
            <a:r>
              <a:rPr lang="en-US" sz="2200" dirty="0" err="1" smtClean="0"/>
              <a:t>hingga</a:t>
            </a:r>
            <a:r>
              <a:rPr lang="en-US" sz="2200" dirty="0" smtClean="0"/>
              <a:t> </a:t>
            </a:r>
            <a:r>
              <a:rPr lang="en-US" sz="2200" dirty="0" smtClean="0"/>
              <a:t>75 </a:t>
            </a:r>
            <a:r>
              <a:rPr lang="en-US" sz="2200" dirty="0" smtClean="0"/>
              <a:t>Mbps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smtClean="0"/>
              <a:t>10 kali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cepat</a:t>
            </a:r>
            <a:r>
              <a:rPr lang="en-US" sz="2200" dirty="0" smtClean="0"/>
              <a:t> </a:t>
            </a:r>
            <a:r>
              <a:rPr lang="en-US" sz="2200" dirty="0" smtClean="0"/>
              <a:t>. </a:t>
            </a:r>
          </a:p>
          <a:p>
            <a:pPr algn="just">
              <a:lnSpc>
                <a:spcPct val="150000"/>
              </a:lnSpc>
              <a:buNone/>
            </a:pPr>
            <a:endParaRPr lang="en-US" sz="22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4G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Indonesia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5257800"/>
          </a:xfrm>
        </p:spPr>
        <p:txBody>
          <a:bodyPr numCol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smtClean="0"/>
              <a:t>4G LTE </a:t>
            </a:r>
            <a:r>
              <a:rPr lang="en-US" sz="2400" dirty="0" err="1" smtClean="0"/>
              <a:t>Internux</a:t>
            </a:r>
            <a:r>
              <a:rPr lang="en-US" sz="2400" dirty="0" smtClean="0"/>
              <a:t>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Jabodetabek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Bolt </a:t>
            </a:r>
            <a:r>
              <a:rPr lang="en-US" sz="2400" dirty="0" smtClean="0"/>
              <a:t>Super 4G LTE </a:t>
            </a:r>
            <a:r>
              <a:rPr lang="en-US" sz="2400" dirty="0" err="1" smtClean="0"/>
              <a:t>menawarkan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paket</a:t>
            </a:r>
            <a:r>
              <a:rPr lang="en-US" sz="2400" dirty="0" smtClean="0"/>
              <a:t> </a:t>
            </a:r>
            <a:r>
              <a:rPr lang="en-US" sz="2400" dirty="0" err="1" smtClean="0"/>
              <a:t>perdana</a:t>
            </a:r>
            <a:r>
              <a:rPr lang="en-US" sz="2400" dirty="0" smtClean="0"/>
              <a:t> </a:t>
            </a:r>
            <a:r>
              <a:rPr lang="en-US" sz="2400" dirty="0" err="1" smtClean="0"/>
              <a:t>prabayar</a:t>
            </a:r>
            <a:r>
              <a:rPr lang="en-US" sz="2400" dirty="0" smtClean="0"/>
              <a:t> THUNDER BOLT!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Rp299 </a:t>
            </a:r>
            <a:r>
              <a:rPr lang="en-US" sz="2400" dirty="0" err="1" smtClean="0"/>
              <a:t>ribu</a:t>
            </a:r>
            <a:r>
              <a:rPr lang="en-US" sz="2400" dirty="0" smtClean="0"/>
              <a:t>, </a:t>
            </a:r>
            <a:r>
              <a:rPr lang="en-US" sz="2400" dirty="0" err="1" smtClean="0"/>
              <a:t>yakni</a:t>
            </a:r>
            <a:r>
              <a:rPr lang="en-US" sz="2400" dirty="0" smtClean="0"/>
              <a:t> Rp25 </a:t>
            </a:r>
            <a:r>
              <a:rPr lang="en-US" sz="2400" dirty="0" err="1" smtClean="0"/>
              <a:t>ribu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kuota</a:t>
            </a:r>
            <a:r>
              <a:rPr lang="en-US" sz="2400" dirty="0" smtClean="0"/>
              <a:t> 8GB </a:t>
            </a:r>
            <a:r>
              <a:rPr lang="en-US" sz="2400" dirty="0" err="1" smtClean="0"/>
              <a:t>ditambah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mobileWi-Fi</a:t>
            </a:r>
            <a:r>
              <a:rPr lang="en-US" sz="2400" dirty="0" smtClean="0"/>
              <a:t> 4G </a:t>
            </a:r>
            <a:r>
              <a:rPr lang="en-US" sz="2400" dirty="0" err="1" smtClean="0"/>
              <a:t>seharga</a:t>
            </a:r>
            <a:r>
              <a:rPr lang="en-US" sz="2400" dirty="0" smtClean="0"/>
              <a:t> Rp274 </a:t>
            </a:r>
            <a:r>
              <a:rPr lang="en-US" sz="2400" dirty="0" err="1" smtClean="0"/>
              <a:t>ribu</a:t>
            </a:r>
            <a:r>
              <a:rPr lang="en-US" sz="2400" dirty="0" smtClean="0"/>
              <a:t>.</a:t>
            </a:r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4G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Indonesia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5257800"/>
          </a:xfrm>
        </p:spPr>
        <p:txBody>
          <a:bodyPr numCol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smtClean="0"/>
              <a:t>PT. </a:t>
            </a:r>
            <a:r>
              <a:rPr lang="en-US" sz="2400" dirty="0" err="1" smtClean="0"/>
              <a:t>Internux</a:t>
            </a:r>
            <a:r>
              <a:rPr lang="en-US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Bolt </a:t>
            </a:r>
            <a:r>
              <a:rPr lang="en-US" sz="2400" dirty="0" smtClean="0"/>
              <a:t>Super 4G </a:t>
            </a:r>
            <a:r>
              <a:rPr lang="en-US" sz="2400" dirty="0" smtClean="0"/>
              <a:t>LTE,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provider Indonesia, </a:t>
            </a:r>
            <a:r>
              <a:rPr lang="en-US" sz="2400" dirty="0" smtClean="0"/>
              <a:t>PT XL </a:t>
            </a:r>
            <a:r>
              <a:rPr lang="en-US" sz="2400" dirty="0" err="1" smtClean="0"/>
              <a:t>Axiata</a:t>
            </a:r>
            <a:r>
              <a:rPr lang="en-US" sz="2400" dirty="0" smtClean="0"/>
              <a:t>,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mau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ketinggalan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b="1" dirty="0" smtClean="0"/>
              <a:t>XL – 4G LTE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b="1" dirty="0" smtClean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Sony\Desktop\L 4893 zaa\xl-4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6950075" cy="2373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4G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Indonesia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5257800"/>
          </a:xfrm>
        </p:spPr>
        <p:txBody>
          <a:bodyPr numCol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XL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kesiapannya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4G LTE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ujicoba</a:t>
            </a:r>
            <a:r>
              <a:rPr lang="en-US" sz="2400" dirty="0" smtClean="0"/>
              <a:t> 4G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1-8 </a:t>
            </a:r>
            <a:r>
              <a:rPr lang="en-US" sz="2400" dirty="0" err="1" smtClean="0"/>
              <a:t>Oktober</a:t>
            </a:r>
            <a:r>
              <a:rPr lang="en-US" sz="2400" dirty="0" smtClean="0"/>
              <a:t> 2013 </a:t>
            </a:r>
            <a:r>
              <a:rPr lang="en-US" sz="2400" dirty="0" err="1" smtClean="0"/>
              <a:t>di</a:t>
            </a:r>
            <a:r>
              <a:rPr lang="en-US" sz="2400" dirty="0" smtClean="0"/>
              <a:t> Nusa </a:t>
            </a:r>
            <a:r>
              <a:rPr lang="en-US" sz="2400" dirty="0" err="1" smtClean="0"/>
              <a:t>Dua</a:t>
            </a:r>
            <a:r>
              <a:rPr lang="en-US" sz="2400" dirty="0" smtClean="0"/>
              <a:t>, </a:t>
            </a:r>
            <a:r>
              <a:rPr lang="en-US" sz="2400" dirty="0" smtClean="0"/>
              <a:t>Bali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diujicoba</a:t>
            </a:r>
            <a:r>
              <a:rPr lang="en-US" sz="2400" dirty="0" smtClean="0"/>
              <a:t>, XL 4G </a:t>
            </a:r>
            <a:r>
              <a:rPr lang="en-US" sz="2400" dirty="0" err="1" smtClean="0"/>
              <a:t>berhasil</a:t>
            </a:r>
            <a:r>
              <a:rPr lang="en-US" sz="2400" dirty="0" smtClean="0"/>
              <a:t> </a:t>
            </a:r>
            <a:r>
              <a:rPr lang="en-US" sz="2400" dirty="0" err="1" smtClean="0"/>
              <a:t>menembus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download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31540kbps alias 31,5 Megabyte per </a:t>
            </a:r>
            <a:r>
              <a:rPr lang="en-US" sz="2400" dirty="0" err="1" smtClean="0"/>
              <a:t>detik</a:t>
            </a:r>
            <a:r>
              <a:rPr lang="en-US" sz="2400" dirty="0" smtClean="0"/>
              <a:t>!</a:t>
            </a:r>
            <a:endParaRPr lang="en-US" sz="2400" b="1" dirty="0" smtClean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Jaringan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Telekomunikasi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785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b="1" dirty="0" smtClean="0"/>
              <a:t>1G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T</a:t>
            </a:r>
            <a:r>
              <a:rPr lang="en-US" sz="1800" dirty="0" err="1" smtClean="0"/>
              <a:t>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handphone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diperkenalkan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era </a:t>
            </a:r>
            <a:r>
              <a:rPr lang="en-US" sz="1800" dirty="0" smtClean="0"/>
              <a:t>80-an (</a:t>
            </a:r>
            <a:r>
              <a:rPr lang="en-US" sz="1800" dirty="0" err="1" smtClean="0"/>
              <a:t>sekitar</a:t>
            </a:r>
            <a:r>
              <a:rPr lang="en-US" sz="1800" dirty="0" smtClean="0"/>
              <a:t> 1980-an)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masih</a:t>
            </a:r>
            <a:r>
              <a:rPr lang="en-US" sz="1800" dirty="0" smtClean="0"/>
              <a:t> 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analog. </a:t>
            </a:r>
            <a:endParaRPr lang="en-US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Generasi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i="1" dirty="0" smtClean="0"/>
              <a:t>Frequency Division </a:t>
            </a:r>
            <a:r>
              <a:rPr lang="en-US" sz="1800" i="1" dirty="0" smtClean="0"/>
              <a:t>Multiple </a:t>
            </a:r>
            <a:r>
              <a:rPr lang="en-US" sz="1800" i="1" dirty="0" smtClean="0"/>
              <a:t>Access </a:t>
            </a:r>
            <a:r>
              <a:rPr lang="en-US" sz="1800" dirty="0" smtClean="0"/>
              <a:t>(FDMA</a:t>
            </a:r>
            <a:r>
              <a:rPr lang="en-US" sz="1800" dirty="0" smtClean="0"/>
              <a:t>).</a:t>
            </a:r>
          </a:p>
          <a:p>
            <a:pPr algn="just">
              <a:lnSpc>
                <a:spcPct val="150000"/>
              </a:lnSpc>
            </a:pPr>
            <a:endParaRPr lang="en-US" sz="1000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1800" b="1" dirty="0" smtClean="0"/>
              <a:t>2G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Dikenalkan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awal</a:t>
            </a:r>
            <a:r>
              <a:rPr lang="en-US" sz="1800" dirty="0" smtClean="0"/>
              <a:t> 1990-an.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Generasi</a:t>
            </a:r>
            <a:r>
              <a:rPr lang="en-US" sz="1800" dirty="0" smtClean="0"/>
              <a:t> </a:t>
            </a:r>
            <a:r>
              <a:rPr lang="en-US" sz="1800" dirty="0" smtClean="0"/>
              <a:t>2G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transmisi</a:t>
            </a:r>
            <a:r>
              <a:rPr lang="en-US" sz="1800" dirty="0" smtClean="0"/>
              <a:t> per </a:t>
            </a:r>
            <a:r>
              <a:rPr lang="en-US" sz="1800" dirty="0" err="1" smtClean="0"/>
              <a:t>saluran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digital. </a:t>
            </a:r>
            <a:endParaRPr lang="en-US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Generasi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mekanisme</a:t>
            </a:r>
            <a:r>
              <a:rPr lang="en-US" sz="1800" dirty="0" smtClean="0"/>
              <a:t> </a:t>
            </a:r>
            <a:r>
              <a:rPr lang="en-US" sz="1800" i="1" dirty="0" smtClean="0"/>
              <a:t>Time Division Multiple Access </a:t>
            </a:r>
            <a:r>
              <a:rPr lang="en-US" sz="1800" dirty="0" smtClean="0"/>
              <a:t>(TDMA)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Code Division Multiple Access</a:t>
            </a:r>
            <a:r>
              <a:rPr lang="en-US" sz="1800" dirty="0" smtClean="0"/>
              <a:t> (CDMA)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komunikasinya</a:t>
            </a:r>
            <a:r>
              <a:rPr lang="en-US" sz="1800" dirty="0" smtClean="0"/>
              <a:t>.</a:t>
            </a:r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Daftar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Pustaka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5257800"/>
          </a:xfrm>
        </p:spPr>
        <p:txBody>
          <a:bodyPr numCol="1">
            <a:no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smtClean="0"/>
              <a:t>tekno.kompas.com/read/2013/11/14/1912134/Internet.4G.LTE.Resmi.Hadir.di.Indonesia</a:t>
            </a:r>
          </a:p>
          <a:p>
            <a:endParaRPr lang="en-US" sz="2000" dirty="0" smtClean="0"/>
          </a:p>
          <a:p>
            <a:r>
              <a:rPr lang="en-US" sz="2000" dirty="0" smtClean="0"/>
              <a:t>http://</a:t>
            </a:r>
            <a:r>
              <a:rPr lang="en-US" sz="2000" dirty="0" smtClean="0"/>
              <a:t>www.amazine.co/25404/apa-itu-4g-network-cara-kerja-teknologi-jaringan-4g/</a:t>
            </a:r>
          </a:p>
          <a:p>
            <a:endParaRPr lang="en-US" sz="2000" dirty="0" smtClean="0"/>
          </a:p>
          <a:p>
            <a:r>
              <a:rPr lang="en-US" sz="2000" dirty="0" smtClean="0"/>
              <a:t>http://</a:t>
            </a:r>
            <a:r>
              <a:rPr lang="en-US" sz="2000" dirty="0" smtClean="0"/>
              <a:t>www.chip.co.id/news/technology-corporate-web_internet-telecommunication-accessories_peripheral/8925/internet_supercepat_dengan_bolt_4g_lte_telah_hadir_di_indonesia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http://teknologi.kompasiana.com/internet/2013/10/01/xl-hadirkan-teknologi-4g-ke-indonesia-596696.html</a:t>
            </a:r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152400" y="76200"/>
            <a:ext cx="88392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28600"/>
            <a:ext cx="85344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524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304799" y="228600"/>
            <a:ext cx="76199" cy="640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62049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 flipH="1">
            <a:off x="8915400" y="152400"/>
            <a:ext cx="76200" cy="6553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8793480" y="304800"/>
            <a:ext cx="45719" cy="6324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152400" y="6705600"/>
            <a:ext cx="88392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6553200"/>
            <a:ext cx="85344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Jaringan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Telekomunikasi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686800" cy="517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2.5 </a:t>
            </a:r>
            <a:r>
              <a:rPr lang="en-US" sz="2400" b="1" dirty="0" smtClean="0"/>
              <a:t>G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smtClean="0"/>
              <a:t>2.5G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2G </a:t>
            </a:r>
            <a:r>
              <a:rPr lang="en-US" sz="1800" dirty="0" err="1" smtClean="0"/>
              <a:t>terutama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platform </a:t>
            </a:r>
            <a:r>
              <a:rPr lang="en-US" sz="1800" dirty="0" err="1" smtClean="0"/>
              <a:t>dasar</a:t>
            </a:r>
            <a:r>
              <a:rPr lang="en-US" sz="1800" dirty="0" smtClean="0"/>
              <a:t> GSM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mengalami</a:t>
            </a:r>
            <a:r>
              <a:rPr lang="en-US" sz="1800" dirty="0" smtClean="0"/>
              <a:t> </a:t>
            </a:r>
            <a:r>
              <a:rPr lang="en-US" sz="1800" dirty="0" err="1" smtClean="0"/>
              <a:t>penyempurnaan</a:t>
            </a:r>
            <a:r>
              <a:rPr lang="en-US" sz="1800" dirty="0" smtClean="0"/>
              <a:t>, </a:t>
            </a:r>
            <a:r>
              <a:rPr lang="en-US" sz="1800" dirty="0" err="1" smtClean="0"/>
              <a:t>khususnya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data.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GSM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2.5G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implementasikan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i="1" dirty="0" smtClean="0"/>
              <a:t>General </a:t>
            </a:r>
            <a:r>
              <a:rPr lang="en-US" sz="1800" i="1" dirty="0" smtClean="0"/>
              <a:t>Packet Radio </a:t>
            </a:r>
            <a:r>
              <a:rPr lang="en-US" sz="1800" i="1" dirty="0" smtClean="0"/>
              <a:t>Services</a:t>
            </a:r>
            <a:r>
              <a:rPr lang="en-US" sz="1800" dirty="0" smtClean="0"/>
              <a:t> (GPRS)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WiDEN</a:t>
            </a:r>
            <a:r>
              <a:rPr lang="en-US" sz="1800" dirty="0" smtClean="0"/>
              <a:t>,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CDMA </a:t>
            </a:r>
            <a:r>
              <a:rPr lang="en-US" sz="1800" dirty="0" err="1" smtClean="0"/>
              <a:t>diimplementasikan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CDMA2000 1x.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C:\Users\Sony\Desktop\L 4893 zaa\978007065692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14800"/>
            <a:ext cx="1821125" cy="243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Jaringan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Telekomunikasi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785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 smtClean="0"/>
              <a:t>3G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generasi</a:t>
            </a:r>
            <a:r>
              <a:rPr lang="en-US" sz="1800" dirty="0" smtClean="0"/>
              <a:t> </a:t>
            </a:r>
            <a:r>
              <a:rPr lang="en-US" sz="1800" dirty="0" err="1" smtClean="0"/>
              <a:t>ketiga</a:t>
            </a:r>
            <a:r>
              <a:rPr lang="en-US" sz="1800" dirty="0" smtClean="0"/>
              <a:t> (3G Third Generation</a:t>
            </a:r>
            <a:r>
              <a:rPr lang="en-US" sz="1800" dirty="0" smtClean="0"/>
              <a:t>) </a:t>
            </a:r>
            <a:r>
              <a:rPr lang="en-US" sz="1800" dirty="0" err="1" smtClean="0"/>
              <a:t>muncul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 1990-an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mulai</a:t>
            </a:r>
            <a:r>
              <a:rPr lang="en-US" sz="1800" dirty="0" smtClean="0"/>
              <a:t> </a:t>
            </a:r>
            <a:r>
              <a:rPr lang="en-US" sz="1800" dirty="0" err="1" smtClean="0"/>
              <a:t>diterapkan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awal</a:t>
            </a:r>
            <a:r>
              <a:rPr lang="en-US" sz="1800" dirty="0" smtClean="0"/>
              <a:t> </a:t>
            </a:r>
            <a:r>
              <a:rPr lang="en-US" sz="1800" dirty="0" err="1" smtClean="0"/>
              <a:t>abad</a:t>
            </a:r>
            <a:r>
              <a:rPr lang="en-US" sz="1800" dirty="0" smtClean="0"/>
              <a:t> 21</a:t>
            </a:r>
          </a:p>
          <a:p>
            <a:pPr algn="just">
              <a:lnSpc>
                <a:spcPct val="150000"/>
              </a:lnSpc>
            </a:pPr>
            <a:endParaRPr lang="en-US" sz="500" dirty="0" smtClean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3G </a:t>
            </a:r>
            <a:r>
              <a:rPr lang="en-US" sz="1800" dirty="0" err="1" smtClean="0"/>
              <a:t>dikembangkan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kelompok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diakui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ahli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pelaku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berkompeten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wireless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pPr algn="just">
              <a:lnSpc>
                <a:spcPct val="150000"/>
              </a:lnSpc>
            </a:pPr>
            <a:endParaRPr lang="en-US" sz="500" dirty="0" smtClean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3G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berfungsi</a:t>
            </a:r>
            <a:r>
              <a:rPr lang="en-US" sz="1800" dirty="0" smtClean="0"/>
              <a:t>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transfer data </a:t>
            </a:r>
            <a:r>
              <a:rPr lang="en-US" sz="1800" dirty="0" err="1" smtClean="0"/>
              <a:t>sebesar</a:t>
            </a:r>
            <a:r>
              <a:rPr lang="en-US" sz="1800" dirty="0" smtClean="0"/>
              <a:t> 144 kbps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user 100 km/jam,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transfer data </a:t>
            </a:r>
            <a:r>
              <a:rPr lang="en-US" sz="1800" dirty="0" err="1" smtClean="0"/>
              <a:t>sebesar</a:t>
            </a:r>
            <a:r>
              <a:rPr lang="en-US" sz="1800" dirty="0" smtClean="0"/>
              <a:t> 384 kbps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</a:t>
            </a:r>
            <a:r>
              <a:rPr lang="en-US" sz="1800" dirty="0" err="1" smtClean="0"/>
              <a:t>berjalan</a:t>
            </a:r>
            <a:r>
              <a:rPr lang="en-US" sz="1800" dirty="0" smtClean="0"/>
              <a:t> kaki,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transfer data </a:t>
            </a:r>
            <a:r>
              <a:rPr lang="en-US" sz="1800" dirty="0" err="1" smtClean="0"/>
              <a:t>sebesar</a:t>
            </a:r>
            <a:r>
              <a:rPr lang="en-US" sz="1800" dirty="0" smtClean="0"/>
              <a:t> 2 Mbps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user </a:t>
            </a:r>
            <a:r>
              <a:rPr lang="en-US" sz="1800" dirty="0" err="1" smtClean="0"/>
              <a:t>diam</a:t>
            </a:r>
            <a:r>
              <a:rPr lang="en-US" sz="1800" dirty="0" smtClean="0"/>
              <a:t> (</a:t>
            </a:r>
            <a:r>
              <a:rPr lang="en-US" sz="1800" dirty="0" err="1" smtClean="0"/>
              <a:t>stasioner</a:t>
            </a:r>
            <a:r>
              <a:rPr lang="en-US" sz="1800" dirty="0" smtClean="0"/>
              <a:t>).</a:t>
            </a:r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5003442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1219200"/>
            <a:ext cx="7543800" cy="1524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447800"/>
            <a:ext cx="75438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C:\Users\Sony\Desktop\L 4893 zaa\coverage-pur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2895600" cy="3810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38200" y="5715000"/>
            <a:ext cx="7543800" cy="1524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486400"/>
            <a:ext cx="75438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447800"/>
            <a:ext cx="52578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Jaringan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183880" cy="2892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i="1" dirty="0" smtClean="0"/>
              <a:t>Fourth-generation technology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4G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 3G </a:t>
            </a:r>
            <a:r>
              <a:rPr lang="en-US" sz="2000" dirty="0" err="1" smtClean="0"/>
              <a:t>dan</a:t>
            </a:r>
            <a:r>
              <a:rPr lang="en-US" sz="2000" dirty="0" smtClean="0"/>
              <a:t> 2G.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 smtClean="0"/>
              <a:t>Sistem</a:t>
            </a:r>
            <a:r>
              <a:rPr lang="en-US" sz="2000" dirty="0" smtClean="0"/>
              <a:t> 4G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IP yang </a:t>
            </a:r>
            <a:r>
              <a:rPr lang="en-US" sz="2000" dirty="0" err="1" smtClean="0"/>
              <a:t>komprehensif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, data,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 multimedia 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kapan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pendahulunya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Jaringan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183880" cy="28925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Sistem</a:t>
            </a:r>
            <a:r>
              <a:rPr lang="en-US" sz="2000" dirty="0" smtClean="0"/>
              <a:t> 4G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pita </a:t>
            </a:r>
            <a:r>
              <a:rPr lang="en-US" sz="2000" dirty="0" err="1" smtClean="0"/>
              <a:t>lebar</a:t>
            </a:r>
            <a:r>
              <a:rPr lang="en-US" sz="2000" dirty="0" smtClean="0"/>
              <a:t> ultra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,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telpon</a:t>
            </a:r>
            <a:r>
              <a:rPr lang="en-US" sz="2000" dirty="0" smtClean="0"/>
              <a:t> </a:t>
            </a:r>
            <a:r>
              <a:rPr lang="en-US" sz="2000" dirty="0" err="1" smtClean="0"/>
              <a:t>pintar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laptop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modem </a:t>
            </a:r>
            <a:r>
              <a:rPr lang="en-US" sz="2000" dirty="0" err="1" smtClean="0"/>
              <a:t>usb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kandidat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4G yang </a:t>
            </a:r>
            <a:r>
              <a:rPr lang="en-US" sz="2000" dirty="0" err="1" smtClean="0"/>
              <a:t>dikomersilkan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WiMAx</a:t>
            </a:r>
            <a:r>
              <a:rPr lang="en-US" sz="2000" dirty="0" smtClean="0"/>
              <a:t> (Korea Selatan </a:t>
            </a:r>
            <a:r>
              <a:rPr lang="en-US" sz="2000" dirty="0" err="1" smtClean="0"/>
              <a:t>sejak</a:t>
            </a:r>
            <a:r>
              <a:rPr lang="en-US" sz="2000" dirty="0" smtClean="0"/>
              <a:t> 2006)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Long Term Evolution (LTE) (</a:t>
            </a:r>
            <a:r>
              <a:rPr lang="en-US" sz="2000" dirty="0" err="1" smtClean="0"/>
              <a:t>Swedia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2009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02328"/>
            <a:ext cx="2076450" cy="2200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71600"/>
            <a:ext cx="2743200" cy="2265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Spesifikasi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5026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/>
              <a:t>Teknologi</a:t>
            </a:r>
            <a:r>
              <a:rPr lang="en-US" sz="2000" i="1" dirty="0" smtClean="0"/>
              <a:t> </a:t>
            </a:r>
            <a:r>
              <a:rPr lang="en-US" sz="2000" i="1" dirty="0" smtClean="0"/>
              <a:t>fourth generation </a:t>
            </a:r>
            <a:r>
              <a:rPr lang="en-US" sz="2000" dirty="0" smtClean="0"/>
              <a:t>(4G)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uji</a:t>
            </a:r>
            <a:r>
              <a:rPr lang="en-US" sz="2000" dirty="0" smtClean="0"/>
              <a:t> </a:t>
            </a:r>
            <a:r>
              <a:rPr lang="en-US" sz="2000" dirty="0" err="1" smtClean="0"/>
              <a:t>coba</a:t>
            </a:r>
            <a:r>
              <a:rPr lang="en-US" sz="2000" dirty="0" smtClean="0"/>
              <a:t>.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satunya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smtClean="0"/>
              <a:t>NTT </a:t>
            </a:r>
            <a:r>
              <a:rPr lang="en-US" sz="2000" dirty="0" err="1" smtClean="0"/>
              <a:t>DoCoMo</a:t>
            </a:r>
            <a:r>
              <a:rPr lang="en-US" sz="2000" dirty="0" smtClean="0"/>
              <a:t>,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ponsel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Jepang</a:t>
            </a:r>
            <a:r>
              <a:rPr lang="en-US" sz="2000" dirty="0" smtClean="0"/>
              <a:t>. Perusahaan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900 </a:t>
            </a:r>
            <a:r>
              <a:rPr lang="en-US" sz="2000" dirty="0" err="1" smtClean="0"/>
              <a:t>insinyur</a:t>
            </a:r>
            <a:r>
              <a:rPr lang="en-US" sz="2000" dirty="0" smtClean="0"/>
              <a:t> </a:t>
            </a:r>
            <a:r>
              <a:rPr lang="en-US" sz="2000" dirty="0" err="1" smtClean="0"/>
              <a:t>ahli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mewujudkan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smtClean="0"/>
              <a:t>4.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i="1" dirty="0" smtClean="0"/>
              <a:t>service multimedia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Interaktif</a:t>
            </a:r>
            <a:r>
              <a:rPr lang="en-US" sz="2000" dirty="0" smtClean="0"/>
              <a:t>, </a:t>
            </a:r>
            <a:r>
              <a:rPr lang="en-US" sz="2000" dirty="0" err="1" smtClean="0"/>
              <a:t>telekonfrensi</a:t>
            </a:r>
            <a:r>
              <a:rPr lang="en-US" sz="2000" dirty="0" smtClean="0"/>
              <a:t>, Wireless </a:t>
            </a:r>
            <a:r>
              <a:rPr lang="en-US" sz="2000" dirty="0" err="1" smtClean="0"/>
              <a:t>Intenet</a:t>
            </a:r>
            <a:r>
              <a:rPr lang="en-US" sz="2000" dirty="0" smtClean="0"/>
              <a:t>, bandwidth yang </a:t>
            </a:r>
            <a:r>
              <a:rPr lang="en-US" sz="2000" dirty="0" err="1" smtClean="0"/>
              <a:t>lebar</a:t>
            </a:r>
            <a:r>
              <a:rPr lang="en-US" sz="2000" dirty="0" smtClean="0"/>
              <a:t>, bit rates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3G, global mobility, Service Portability, Low-cost service,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skalabilitas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mobile.</a:t>
            </a:r>
            <a:endParaRPr lang="en-US" sz="20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Spesifikasi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4G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5026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J</a:t>
            </a:r>
            <a:r>
              <a:rPr lang="en-US" sz="2000" dirty="0" err="1" smtClean="0"/>
              <a:t>aringan</a:t>
            </a:r>
            <a:r>
              <a:rPr lang="en-US" sz="2000" dirty="0" smtClean="0"/>
              <a:t> </a:t>
            </a:r>
            <a:r>
              <a:rPr lang="en-US" sz="2000" dirty="0" smtClean="0"/>
              <a:t>4G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transfer data yang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pula.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smtClean="0"/>
              <a:t>4G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,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transfer data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stabil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pendahulunya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Jaringan</a:t>
            </a:r>
            <a:r>
              <a:rPr lang="en-US" sz="2000" dirty="0" smtClean="0"/>
              <a:t> 4G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transfer data </a:t>
            </a:r>
            <a:r>
              <a:rPr lang="en-US" sz="2000" dirty="0" smtClean="0"/>
              <a:t>minimal 1Gb/s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diam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100Mb/s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(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kereta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2050" name="Picture 2" descr="C:\Users\Sony\Desktop\L 4893 zaa\354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639" y="228600"/>
            <a:ext cx="2214361" cy="1247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76200"/>
            <a:ext cx="8534400" cy="762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43800" cy="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76200" cy="6705600"/>
          </a:xfrm>
          <a:prstGeom prst="rect">
            <a:avLst/>
          </a:prstGeom>
          <a:solidFill>
            <a:srgbClr val="12B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28600" y="228600"/>
            <a:ext cx="76200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FAD0E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897</Words>
  <Application>Microsoft Office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Aspect</vt:lpstr>
      <vt:lpstr>1_Aspect</vt:lpstr>
      <vt:lpstr>Topik-Topik Lanjutan Sistem Informasi</vt:lpstr>
      <vt:lpstr>Jaringan Telekomunikasi</vt:lpstr>
      <vt:lpstr>Jaringan Telekomunikasi</vt:lpstr>
      <vt:lpstr>Jaringan Telekomunikasi</vt:lpstr>
      <vt:lpstr>Slide 5</vt:lpstr>
      <vt:lpstr>Jaringan 4G</vt:lpstr>
      <vt:lpstr>Jaringan 4G</vt:lpstr>
      <vt:lpstr>Spesifikasi 4G</vt:lpstr>
      <vt:lpstr>Spesifikasi 4G</vt:lpstr>
      <vt:lpstr>Spesifikasi 4G</vt:lpstr>
      <vt:lpstr>Kelebihan 4G</vt:lpstr>
      <vt:lpstr>Kekurangan 4G</vt:lpstr>
      <vt:lpstr>Masa Depan 4G</vt:lpstr>
      <vt:lpstr>3G vs 4G</vt:lpstr>
      <vt:lpstr>4G di Indonesia</vt:lpstr>
      <vt:lpstr>4G di Indonesia</vt:lpstr>
      <vt:lpstr>4G di Indonesia</vt:lpstr>
      <vt:lpstr>4G di Indonesia</vt:lpstr>
      <vt:lpstr>4G di Indonesia</vt:lpstr>
      <vt:lpstr>Daftar Pustaka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Topik-Topik Lanjutan Sistem Informasi</dc:title>
  <dc:creator>Sony</dc:creator>
  <cp:lastModifiedBy>Sony</cp:lastModifiedBy>
  <cp:revision>8</cp:revision>
  <dcterms:created xsi:type="dcterms:W3CDTF">2014-03-08T16:21:35Z</dcterms:created>
  <dcterms:modified xsi:type="dcterms:W3CDTF">2014-03-08T17:35:35Z</dcterms:modified>
</cp:coreProperties>
</file>