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99B7D9E-5514-4F38-BE1A-B1D2B5D0827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F6D7047-9F6F-47F3-ABE2-8871FE9441C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D9E-5514-4F38-BE1A-B1D2B5D0827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7047-9F6F-47F3-ABE2-8871FE9441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D9E-5514-4F38-BE1A-B1D2B5D0827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7047-9F6F-47F3-ABE2-8871FE9441C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D9E-5514-4F38-BE1A-B1D2B5D0827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7047-9F6F-47F3-ABE2-8871FE9441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99B7D9E-5514-4F38-BE1A-B1D2B5D0827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F6D7047-9F6F-47F3-ABE2-8871FE9441C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D9E-5514-4F38-BE1A-B1D2B5D0827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7047-9F6F-47F3-ABE2-8871FE9441C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D9E-5514-4F38-BE1A-B1D2B5D0827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7047-9F6F-47F3-ABE2-8871FE9441C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D9E-5514-4F38-BE1A-B1D2B5D0827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7047-9F6F-47F3-ABE2-8871FE9441C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D9E-5514-4F38-BE1A-B1D2B5D0827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7047-9F6F-47F3-ABE2-8871FE9441C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D9E-5514-4F38-BE1A-B1D2B5D0827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7047-9F6F-47F3-ABE2-8871FE9441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7D9E-5514-4F38-BE1A-B1D2B5D0827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7047-9F6F-47F3-ABE2-8871FE9441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9B7D9E-5514-4F38-BE1A-B1D2B5D08279}" type="datetimeFigureOut">
              <a:rPr lang="en-US" smtClean="0"/>
              <a:t>3/18/2014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6D7047-9F6F-47F3-ABE2-8871FE9441C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sriyanthigeg.blogspot.com/2012/11/pengertian-keuntungan-kerugian-e.html" TargetMode="External"/><Relationship Id="rId7" Type="http://schemas.openxmlformats.org/officeDocument/2006/relationships/hyperlink" Target="http://adamsardhy.blogspot.com/2014/01/e-government-e-ktp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iki/Kartu_Tanda_Penduduk_elektronik" TargetMode="External"/><Relationship Id="rId5" Type="http://schemas.openxmlformats.org/officeDocument/2006/relationships/hyperlink" Target="http://id.wikipedia.org/wiki/Pemerintahan_elektronik" TargetMode="External"/><Relationship Id="rId4" Type="http://schemas.openxmlformats.org/officeDocument/2006/relationships/hyperlink" Target="http://nissaajah91.wordpress.com/2011/03/19/pengertian-dan-manfaat-e-goverment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638800"/>
            <a:ext cx="6858000" cy="819150"/>
          </a:xfrm>
        </p:spPr>
        <p:txBody>
          <a:bodyPr>
            <a:normAutofit/>
          </a:bodyPr>
          <a:lstStyle/>
          <a:p>
            <a:r>
              <a:rPr lang="en-US" dirty="0" err="1" smtClean="0"/>
              <a:t>Topik</a:t>
            </a:r>
            <a:r>
              <a:rPr lang="en-US" dirty="0" smtClean="0"/>
              <a:t> –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Lanjutan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smtClean="0"/>
              <a:t>06-PFM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2590800"/>
            <a:ext cx="5715000" cy="2743200"/>
          </a:xfrm>
          <a:prstGeom prst="rect">
            <a:avLst/>
          </a:prstGeom>
        </p:spPr>
        <p:txBody>
          <a:bodyPr vert="horz" anchor="t" anchorCtr="0">
            <a:normAutofit fontScale="77500" lnSpcReduction="20000"/>
          </a:bodyPr>
          <a:lstStyle/>
          <a:p>
            <a:pPr marL="401638">
              <a:lnSpc>
                <a:spcPct val="150000"/>
              </a:lnSpc>
            </a:pPr>
            <a:r>
              <a:rPr lang="en-US" sz="3200" b="0" cap="none" dirty="0" err="1" smtClean="0">
                <a:solidFill>
                  <a:schemeClr val="accent5">
                    <a:lumMod val="50000"/>
                  </a:schemeClr>
                </a:solidFill>
              </a:rPr>
              <a:t>Johanes</a:t>
            </a:r>
            <a:r>
              <a:rPr lang="en-US" sz="3200" b="0" cap="none" dirty="0" smtClean="0">
                <a:solidFill>
                  <a:schemeClr val="accent5">
                    <a:lumMod val="50000"/>
                  </a:schemeClr>
                </a:solidFill>
              </a:rPr>
              <a:t> Kevin </a:t>
            </a:r>
            <a:r>
              <a:rPr lang="en-US" sz="3200" b="0" cap="none" dirty="0" err="1" smtClean="0">
                <a:solidFill>
                  <a:schemeClr val="accent5">
                    <a:lumMod val="50000"/>
                  </a:schemeClr>
                </a:solidFill>
              </a:rPr>
              <a:t>Lumadi</a:t>
            </a:r>
            <a:r>
              <a:rPr lang="en-US" sz="3200" b="0" cap="none" dirty="0" smtClean="0">
                <a:solidFill>
                  <a:schemeClr val="accent5">
                    <a:lumMod val="50000"/>
                  </a:schemeClr>
                </a:solidFill>
              </a:rPr>
              <a:t>     	1501151501</a:t>
            </a:r>
          </a:p>
          <a:p>
            <a:pPr marL="401638">
              <a:lnSpc>
                <a:spcPct val="150000"/>
              </a:lnSpc>
            </a:pPr>
            <a:r>
              <a:rPr lang="en-US" sz="3200" b="0" cap="none" dirty="0" smtClean="0">
                <a:solidFill>
                  <a:schemeClr val="accent5">
                    <a:lumMod val="50000"/>
                  </a:schemeClr>
                </a:solidFill>
              </a:rPr>
              <a:t>Deny </a:t>
            </a:r>
            <a:r>
              <a:rPr lang="en-US" sz="3200" b="0" cap="none" dirty="0" err="1" smtClean="0">
                <a:solidFill>
                  <a:schemeClr val="accent5">
                    <a:lumMod val="50000"/>
                  </a:schemeClr>
                </a:solidFill>
              </a:rPr>
              <a:t>Setiawan</a:t>
            </a:r>
            <a:r>
              <a:rPr lang="en-US" sz="3200" b="0" cap="none" dirty="0" smtClean="0">
                <a:solidFill>
                  <a:schemeClr val="accent5">
                    <a:lumMod val="50000"/>
                  </a:schemeClr>
                </a:solidFill>
              </a:rPr>
              <a:t>		1501152580</a:t>
            </a:r>
          </a:p>
          <a:p>
            <a:pPr marL="401638">
              <a:lnSpc>
                <a:spcPct val="150000"/>
              </a:lnSpc>
            </a:pPr>
            <a:r>
              <a:rPr lang="en-US" sz="3200" b="0" cap="none" dirty="0" err="1" smtClean="0">
                <a:solidFill>
                  <a:schemeClr val="accent5">
                    <a:lumMod val="50000"/>
                  </a:schemeClr>
                </a:solidFill>
              </a:rPr>
              <a:t>Machliza</a:t>
            </a:r>
            <a:r>
              <a:rPr lang="en-US" sz="3200" b="0" cap="none" dirty="0" smtClean="0">
                <a:solidFill>
                  <a:schemeClr val="accent5">
                    <a:lumMod val="50000"/>
                  </a:schemeClr>
                </a:solidFill>
              </a:rPr>
              <a:t> Devi </a:t>
            </a:r>
            <a:r>
              <a:rPr lang="en-US" sz="3200" b="0" cap="none" dirty="0" err="1" smtClean="0">
                <a:solidFill>
                  <a:schemeClr val="accent5">
                    <a:lumMod val="50000"/>
                  </a:schemeClr>
                </a:solidFill>
              </a:rPr>
              <a:t>Sasmita</a:t>
            </a:r>
            <a:r>
              <a:rPr lang="en-US" sz="3200" b="0" cap="none" dirty="0" smtClean="0">
                <a:solidFill>
                  <a:schemeClr val="accent5">
                    <a:lumMod val="50000"/>
                  </a:schemeClr>
                </a:solidFill>
              </a:rPr>
              <a:t> 	1501169511</a:t>
            </a:r>
          </a:p>
          <a:p>
            <a:pPr marL="401638">
              <a:lnSpc>
                <a:spcPct val="150000"/>
              </a:lnSpc>
            </a:pPr>
            <a:r>
              <a:rPr lang="en-US" sz="3200" b="0" cap="none" dirty="0" smtClean="0">
                <a:solidFill>
                  <a:schemeClr val="accent5">
                    <a:lumMod val="50000"/>
                  </a:schemeClr>
                </a:solidFill>
              </a:rPr>
              <a:t>Silvia Line			1501171466</a:t>
            </a:r>
          </a:p>
          <a:p>
            <a:pPr marL="401638">
              <a:lnSpc>
                <a:spcPct val="150000"/>
              </a:lnSpc>
            </a:pPr>
            <a:r>
              <a:rPr lang="en-US" sz="3200" b="0" cap="none" dirty="0" smtClean="0">
                <a:solidFill>
                  <a:schemeClr val="accent5">
                    <a:lumMod val="50000"/>
                  </a:schemeClr>
                </a:solidFill>
              </a:rPr>
              <a:t>Billie </a:t>
            </a:r>
            <a:r>
              <a:rPr lang="en-US" sz="3200" b="0" cap="none" dirty="0" err="1" smtClean="0">
                <a:solidFill>
                  <a:schemeClr val="accent5">
                    <a:lumMod val="50000"/>
                  </a:schemeClr>
                </a:solidFill>
              </a:rPr>
              <a:t>Enceil</a:t>
            </a:r>
            <a:r>
              <a:rPr lang="en-US" sz="3200" b="0" cap="none" dirty="0" smtClean="0">
                <a:solidFill>
                  <a:schemeClr val="accent5">
                    <a:lumMod val="50000"/>
                  </a:schemeClr>
                </a:solidFill>
              </a:rPr>
              <a:t>		1501171951</a:t>
            </a:r>
            <a:endParaRPr lang="en-US" sz="3200" b="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3200" dirty="0"/>
          </a:p>
        </p:txBody>
      </p:sp>
      <p:pic>
        <p:nvPicPr>
          <p:cNvPr id="1026" name="Picture 2" descr="C:\Users\Sony\Desktop\L 4893 zaa\EGov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066800"/>
            <a:ext cx="3175000" cy="452120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81000" y="838200"/>
            <a:ext cx="5715000" cy="1219200"/>
          </a:xfrm>
          <a:prstGeom prst="rect">
            <a:avLst/>
          </a:prstGeom>
        </p:spPr>
        <p:txBody>
          <a:bodyPr vert="horz" anchor="t" anchorCtr="0">
            <a:normAutofit/>
          </a:bodyPr>
          <a:lstStyle/>
          <a:p>
            <a:pPr marL="401638">
              <a:lnSpc>
                <a:spcPct val="150000"/>
              </a:lnSpc>
            </a:pPr>
            <a:r>
              <a:rPr lang="en-US" sz="4400" b="1" i="1" cap="none" dirty="0" smtClean="0">
                <a:solidFill>
                  <a:srgbClr val="002060"/>
                </a:solidFill>
                <a:latin typeface="+mj-lt"/>
              </a:rPr>
              <a:t>E-</a:t>
            </a:r>
            <a:r>
              <a:rPr lang="en-US" sz="4400" b="1" i="1" cap="none" dirty="0" err="1" smtClean="0">
                <a:solidFill>
                  <a:srgbClr val="002060"/>
                </a:solidFill>
                <a:latin typeface="+mj-lt"/>
              </a:rPr>
              <a:t>Goverment</a:t>
            </a:r>
            <a:endParaRPr lang="en-US" sz="4400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152400"/>
            <a:ext cx="228600" cy="6553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8600" y="152400"/>
            <a:ext cx="8763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8600" y="6477000"/>
            <a:ext cx="87630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763000" y="152400"/>
            <a:ext cx="228600" cy="6553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04800" y="228600"/>
            <a:ext cx="76200" cy="7620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839200" y="228600"/>
            <a:ext cx="76200" cy="7620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04800" y="6553200"/>
            <a:ext cx="76200" cy="7620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839200" y="6553200"/>
            <a:ext cx="76200" cy="7620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Tahapan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e-</a:t>
            </a:r>
            <a:r>
              <a:rPr lang="en-US" sz="3600" b="1" i="1" dirty="0" err="1" smtClean="0">
                <a:solidFill>
                  <a:srgbClr val="FF0000"/>
                </a:solidFill>
              </a:rPr>
              <a:t>Goverment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534400" cy="4648200"/>
          </a:xfrm>
        </p:spPr>
        <p:txBody>
          <a:bodyPr>
            <a:noAutofit/>
          </a:bodyPr>
          <a:lstStyle/>
          <a:p>
            <a:pPr marL="114300" lvl="0" indent="0">
              <a:lnSpc>
                <a:spcPct val="150000"/>
              </a:lnSpc>
              <a:buNone/>
            </a:pPr>
            <a:r>
              <a:rPr lang="en-US" sz="2400" b="1" dirty="0" smtClean="0"/>
              <a:t>Tingkat </a:t>
            </a:r>
            <a:r>
              <a:rPr lang="en-US" sz="2400" b="1" dirty="0" err="1" smtClean="0"/>
              <a:t>pematangan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:</a:t>
            </a:r>
          </a:p>
          <a:p>
            <a:pPr lvl="0">
              <a:lnSpc>
                <a:spcPct val="150000"/>
              </a:lnSpc>
            </a:pP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situs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</a:t>
            </a:r>
            <a:r>
              <a:rPr lang="en-US" sz="2400" dirty="0" err="1" smtClean="0"/>
              <a:t>interaktif</a:t>
            </a:r>
            <a:r>
              <a:rPr lang="en-US" sz="2400" dirty="0" smtClean="0"/>
              <a:t>;</a:t>
            </a:r>
          </a:p>
          <a:p>
            <a:pPr lvl="0">
              <a:lnSpc>
                <a:spcPct val="150000"/>
              </a:lnSpc>
            </a:pP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muka</a:t>
            </a:r>
            <a:r>
              <a:rPr lang="en-US" sz="2400" dirty="0" smtClean="0"/>
              <a:t> </a:t>
            </a:r>
            <a:r>
              <a:rPr lang="en-US" sz="2400" dirty="0" err="1" smtClean="0"/>
              <a:t>keterhubungan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lain.</a:t>
            </a:r>
          </a:p>
          <a:p>
            <a:pPr marL="114300" lvl="0" indent="0">
              <a:lnSpc>
                <a:spcPct val="150000"/>
              </a:lnSpc>
              <a:buNone/>
            </a:pPr>
            <a:endParaRPr lang="en-US" sz="1200" b="1" dirty="0" smtClean="0"/>
          </a:p>
          <a:p>
            <a:pPr marL="114300" lvl="0" indent="0">
              <a:lnSpc>
                <a:spcPct val="150000"/>
              </a:lnSpc>
              <a:buNone/>
            </a:pPr>
            <a:r>
              <a:rPr lang="en-US" sz="2400" b="1" dirty="0" smtClean="0"/>
              <a:t>Tingkat </a:t>
            </a:r>
            <a:r>
              <a:rPr lang="en-US" sz="2400" b="1" dirty="0" err="1" smtClean="0"/>
              <a:t>pemantapan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:</a:t>
            </a:r>
          </a:p>
          <a:p>
            <a:pPr lvl="0">
              <a:lnSpc>
                <a:spcPct val="150000"/>
              </a:lnSpc>
            </a:pP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situs</a:t>
            </a:r>
            <a:r>
              <a:rPr lang="en-US" sz="2400" dirty="0" smtClean="0"/>
              <a:t> </a:t>
            </a:r>
            <a:r>
              <a:rPr lang="en-US" sz="2400" dirty="0" err="1" smtClean="0"/>
              <a:t>transaksi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;</a:t>
            </a:r>
          </a:p>
          <a:p>
            <a:pPr lvl="0">
              <a:lnSpc>
                <a:spcPct val="150000"/>
              </a:lnSpc>
            </a:pP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interoperabilitas</a:t>
            </a:r>
            <a:r>
              <a:rPr lang="en-US" sz="2400" dirty="0" smtClean="0"/>
              <a:t> </a:t>
            </a:r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data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lain.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Tahapan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e-</a:t>
            </a:r>
            <a:r>
              <a:rPr lang="en-US" sz="3600" b="1" i="1" dirty="0" err="1" smtClean="0">
                <a:solidFill>
                  <a:srgbClr val="FF0000"/>
                </a:solidFill>
              </a:rPr>
              <a:t>Goverment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001000" cy="3276600"/>
          </a:xfrm>
        </p:spPr>
        <p:txBody>
          <a:bodyPr>
            <a:noAutofit/>
          </a:bodyPr>
          <a:lstStyle/>
          <a:p>
            <a:pPr marL="114300" lvl="0" indent="0">
              <a:lnSpc>
                <a:spcPct val="150000"/>
              </a:lnSpc>
              <a:buNone/>
            </a:pPr>
            <a:r>
              <a:rPr lang="en-US" sz="2400" b="1" dirty="0" smtClean="0"/>
              <a:t>Tingkat </a:t>
            </a:r>
            <a:r>
              <a:rPr lang="en-US" sz="2400" b="1" dirty="0" err="1" smtClean="0"/>
              <a:t>pemanfaatan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:</a:t>
            </a:r>
          </a:p>
          <a:p>
            <a:pPr lvl="0">
              <a:lnSpc>
                <a:spcPct val="150000"/>
              </a:lnSpc>
            </a:pP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G2G (</a:t>
            </a:r>
            <a:r>
              <a:rPr lang="en-US" sz="2400" i="1" dirty="0" smtClean="0"/>
              <a:t>Government To Government</a:t>
            </a:r>
            <a:r>
              <a:rPr lang="en-US" sz="2400" dirty="0" smtClean="0"/>
              <a:t>), G2B (</a:t>
            </a:r>
            <a:r>
              <a:rPr lang="en-US" sz="2400" i="1" dirty="0" smtClean="0"/>
              <a:t>Government To Business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G2C (</a:t>
            </a:r>
            <a:r>
              <a:rPr lang="en-US" sz="2400" i="1" dirty="0" smtClean="0"/>
              <a:t>Government To Citizen</a:t>
            </a:r>
            <a:r>
              <a:rPr lang="en-US" sz="2400" dirty="0" smtClean="0"/>
              <a:t>) yang </a:t>
            </a:r>
            <a:r>
              <a:rPr lang="en-US" sz="2400" dirty="0" err="1" smtClean="0"/>
              <a:t>terintegrasi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e-Government </a:t>
            </a:r>
            <a:r>
              <a:rPr lang="en-US" sz="3600" b="1" dirty="0" err="1" smtClean="0">
                <a:solidFill>
                  <a:srgbClr val="FF0000"/>
                </a:solidFill>
              </a:rPr>
              <a:t>di</a:t>
            </a:r>
            <a:r>
              <a:rPr lang="en-US" sz="3600" b="1" dirty="0" smtClean="0">
                <a:solidFill>
                  <a:srgbClr val="FF0000"/>
                </a:solidFill>
              </a:rPr>
              <a:t> Indonesia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3581400"/>
          </a:xfrm>
        </p:spPr>
        <p:txBody>
          <a:bodyPr>
            <a:no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sz="2400" dirty="0" smtClean="0"/>
              <a:t>Di </a:t>
            </a:r>
            <a:r>
              <a:rPr lang="en-US" sz="2400" dirty="0" err="1" smtClean="0"/>
              <a:t>lihat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aplikasi</a:t>
            </a:r>
            <a:r>
              <a:rPr lang="en-US" sz="2400" dirty="0" smtClean="0"/>
              <a:t> e-government, data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Depkominfo</a:t>
            </a:r>
            <a:r>
              <a:rPr lang="en-US" sz="2400" dirty="0" smtClean="0"/>
              <a:t> (2005)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2005 </a:t>
            </a:r>
            <a:r>
              <a:rPr lang="en-US" sz="2400" dirty="0" err="1" smtClean="0"/>
              <a:t>lalu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: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564 domain go.id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295 </a:t>
            </a:r>
            <a:r>
              <a:rPr lang="en-US" sz="2400" dirty="0" err="1" smtClean="0"/>
              <a:t>situs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pemda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226 </a:t>
            </a:r>
            <a:r>
              <a:rPr lang="en-US" sz="2400" dirty="0" err="1" smtClean="0"/>
              <a:t>situs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website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198 </a:t>
            </a:r>
            <a:r>
              <a:rPr lang="en-US" sz="2400" dirty="0" err="1" smtClean="0"/>
              <a:t>situs</a:t>
            </a:r>
            <a:r>
              <a:rPr lang="en-US" sz="2400" dirty="0" smtClean="0"/>
              <a:t> </a:t>
            </a:r>
            <a:r>
              <a:rPr lang="en-US" sz="2400" dirty="0" err="1" smtClean="0"/>
              <a:t>pemda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dikelola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aktif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e-Government </a:t>
            </a:r>
            <a:r>
              <a:rPr lang="en-US" sz="3600" b="1" dirty="0" err="1" smtClean="0">
                <a:solidFill>
                  <a:srgbClr val="FF0000"/>
                </a:solidFill>
              </a:rPr>
              <a:t>di</a:t>
            </a:r>
            <a:r>
              <a:rPr lang="en-US" sz="3600" b="1" dirty="0" smtClean="0">
                <a:solidFill>
                  <a:srgbClr val="FF0000"/>
                </a:solidFill>
              </a:rPr>
              <a:t> Indonesia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077200" cy="4648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e-Gov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 </a:t>
            </a:r>
            <a:r>
              <a:rPr lang="en-US" sz="2400" dirty="0" err="1" smtClean="0"/>
              <a:t>Pemprov</a:t>
            </a:r>
            <a:r>
              <a:rPr lang="en-US" sz="2400" dirty="0" smtClean="0"/>
              <a:t> DKI Jakarta, </a:t>
            </a:r>
            <a:r>
              <a:rPr lang="en-US" sz="2400" dirty="0" err="1" smtClean="0"/>
              <a:t>Pemprov</a:t>
            </a:r>
            <a:r>
              <a:rPr lang="en-US" sz="2400" dirty="0" smtClean="0"/>
              <a:t> DI Yogyakarta, </a:t>
            </a:r>
            <a:r>
              <a:rPr lang="en-US" sz="2400" dirty="0" err="1" smtClean="0"/>
              <a:t>Pemprov</a:t>
            </a:r>
            <a:r>
              <a:rPr lang="en-US" sz="2400" dirty="0" smtClean="0"/>
              <a:t> </a:t>
            </a:r>
            <a:r>
              <a:rPr lang="en-US" sz="2400" dirty="0" err="1" smtClean="0"/>
              <a:t>Jawa</a:t>
            </a:r>
            <a:r>
              <a:rPr lang="en-US" sz="2400" dirty="0" smtClean="0"/>
              <a:t> </a:t>
            </a:r>
            <a:r>
              <a:rPr lang="en-US" sz="2400" dirty="0" err="1" smtClean="0"/>
              <a:t>Timur</a:t>
            </a:r>
            <a:r>
              <a:rPr lang="en-US" sz="2400" dirty="0" smtClean="0"/>
              <a:t>, </a:t>
            </a:r>
            <a:r>
              <a:rPr lang="en-US" sz="2400" dirty="0" err="1" smtClean="0"/>
              <a:t>Pemprov</a:t>
            </a:r>
            <a:r>
              <a:rPr lang="en-US" sz="2400" dirty="0" smtClean="0"/>
              <a:t> Sulawesi Utara, </a:t>
            </a:r>
            <a:r>
              <a:rPr lang="en-US" sz="2400" dirty="0" err="1" smtClean="0"/>
              <a:t>Pemkot</a:t>
            </a:r>
            <a:r>
              <a:rPr lang="en-US" sz="2400" dirty="0" smtClean="0"/>
              <a:t> </a:t>
            </a:r>
            <a:r>
              <a:rPr lang="en-US" sz="2400" dirty="0" err="1" smtClean="0"/>
              <a:t>Yogyakarta,Pemkot</a:t>
            </a:r>
            <a:r>
              <a:rPr lang="en-US" sz="2400" dirty="0" smtClean="0"/>
              <a:t> Bogor, </a:t>
            </a:r>
            <a:r>
              <a:rPr lang="en-US" sz="2400" dirty="0" err="1" smtClean="0"/>
              <a:t>Pemkot</a:t>
            </a:r>
            <a:r>
              <a:rPr lang="en-US" sz="2400" dirty="0" smtClean="0"/>
              <a:t> </a:t>
            </a:r>
            <a:r>
              <a:rPr lang="en-US" sz="2400" dirty="0" err="1" smtClean="0"/>
              <a:t>Tarakan</a:t>
            </a:r>
            <a:r>
              <a:rPr lang="en-US" sz="2400" dirty="0" smtClean="0"/>
              <a:t>, </a:t>
            </a:r>
            <a:r>
              <a:rPr lang="en-US" sz="2400" dirty="0" err="1" smtClean="0"/>
              <a:t>Pemkab</a:t>
            </a:r>
            <a:r>
              <a:rPr lang="en-US" sz="2400" dirty="0" smtClean="0"/>
              <a:t> </a:t>
            </a:r>
            <a:r>
              <a:rPr lang="en-US" sz="2400" dirty="0" err="1" smtClean="0"/>
              <a:t>Kebumen</a:t>
            </a:r>
            <a:r>
              <a:rPr lang="en-US" sz="2400" dirty="0" smtClean="0"/>
              <a:t>, </a:t>
            </a:r>
            <a:r>
              <a:rPr lang="en-US" sz="2400" dirty="0" err="1" smtClean="0"/>
              <a:t>Pemkab</a:t>
            </a:r>
            <a:r>
              <a:rPr lang="en-US" sz="2400" dirty="0" smtClean="0"/>
              <a:t>. </a:t>
            </a:r>
            <a:r>
              <a:rPr lang="en-US" sz="2400" dirty="0" err="1" smtClean="0"/>
              <a:t>Kutai</a:t>
            </a:r>
            <a:r>
              <a:rPr lang="en-US" sz="2400" dirty="0" smtClean="0"/>
              <a:t> </a:t>
            </a:r>
            <a:r>
              <a:rPr lang="en-US" sz="2400" dirty="0" err="1" smtClean="0"/>
              <a:t>Timur</a:t>
            </a:r>
            <a:r>
              <a:rPr lang="en-US" sz="2400" dirty="0" smtClean="0"/>
              <a:t>, </a:t>
            </a:r>
            <a:r>
              <a:rPr lang="en-US" sz="2400" dirty="0" err="1" smtClean="0"/>
              <a:t>Pemkab</a:t>
            </a:r>
            <a:r>
              <a:rPr lang="en-US" sz="2400" dirty="0" smtClean="0"/>
              <a:t>. </a:t>
            </a:r>
            <a:r>
              <a:rPr lang="en-US" sz="2400" dirty="0" err="1" smtClean="0"/>
              <a:t>Kutai</a:t>
            </a:r>
            <a:r>
              <a:rPr lang="en-US" sz="2400" dirty="0" smtClean="0"/>
              <a:t> </a:t>
            </a:r>
            <a:r>
              <a:rPr lang="en-US" sz="2400" dirty="0" err="1" smtClean="0"/>
              <a:t>Kartanegara</a:t>
            </a:r>
            <a:r>
              <a:rPr lang="en-US" sz="2400" dirty="0" smtClean="0"/>
              <a:t>, </a:t>
            </a:r>
            <a:r>
              <a:rPr lang="en-US" sz="2400" dirty="0" err="1" smtClean="0"/>
              <a:t>Pemkab</a:t>
            </a:r>
            <a:r>
              <a:rPr lang="en-US" sz="2400" dirty="0" smtClean="0"/>
              <a:t> </a:t>
            </a:r>
            <a:r>
              <a:rPr lang="en-US" sz="2400" dirty="0" err="1" smtClean="0"/>
              <a:t>Bantul</a:t>
            </a:r>
            <a:r>
              <a:rPr lang="en-US" sz="2400" dirty="0" smtClean="0"/>
              <a:t>, </a:t>
            </a:r>
            <a:r>
              <a:rPr lang="en-US" sz="2400" dirty="0" err="1" smtClean="0"/>
              <a:t>Pemkab</a:t>
            </a:r>
            <a:r>
              <a:rPr lang="en-US" sz="2400" dirty="0" smtClean="0"/>
              <a:t> Malang. </a:t>
            </a:r>
          </a:p>
          <a:p>
            <a:pPr algn="just">
              <a:lnSpc>
                <a:spcPct val="150000"/>
              </a:lnSpc>
            </a:pPr>
            <a:endParaRPr lang="en-US" sz="1050" dirty="0" smtClean="0"/>
          </a:p>
          <a:p>
            <a:pPr algn="just">
              <a:lnSpc>
                <a:spcPct val="150000"/>
              </a:lnSpc>
            </a:pP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smtClean="0"/>
              <a:t>Kota Surabaya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memanfaatkan</a:t>
            </a:r>
            <a:r>
              <a:rPr lang="en-US" sz="2400" dirty="0" smtClean="0"/>
              <a:t> e-Gov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pengadaan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(e-procurement</a:t>
            </a:r>
            <a:r>
              <a:rPr lang="en-US" sz="2400" dirty="0" smtClean="0"/>
              <a:t>).</a:t>
            </a:r>
            <a:endParaRPr lang="en-US" sz="24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e-KTP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Wujud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P</a:t>
            </a:r>
            <a:r>
              <a:rPr lang="en-US" sz="3600" b="1" dirty="0" err="1" smtClean="0">
                <a:solidFill>
                  <a:srgbClr val="FF0000"/>
                </a:solidFill>
              </a:rPr>
              <a:t>enerapan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e-</a:t>
            </a:r>
            <a:r>
              <a:rPr lang="en-US" sz="3600" b="1" i="1" dirty="0" err="1" smtClean="0">
                <a:solidFill>
                  <a:srgbClr val="FF0000"/>
                </a:solidFill>
              </a:rPr>
              <a:t>Goverment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7924800" cy="4648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satunya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pembuatan</a:t>
            </a:r>
            <a:r>
              <a:rPr lang="en-US" sz="2400" dirty="0" smtClean="0"/>
              <a:t> e-Government yang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gencar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program </a:t>
            </a:r>
            <a:r>
              <a:rPr lang="en-US" sz="2400" dirty="0" smtClean="0"/>
              <a:t>e-KTP </a:t>
            </a:r>
            <a:r>
              <a:rPr lang="en-US" sz="2400" dirty="0" err="1" smtClean="0"/>
              <a:t>atau</a:t>
            </a:r>
            <a:r>
              <a:rPr lang="en-US" sz="2400" dirty="0" smtClean="0"/>
              <a:t> KTP </a:t>
            </a:r>
            <a:r>
              <a:rPr lang="en-US" sz="2400" dirty="0" err="1" smtClean="0"/>
              <a:t>elektronik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pengganti</a:t>
            </a:r>
            <a:r>
              <a:rPr lang="en-US" sz="2400" dirty="0" smtClean="0"/>
              <a:t> KTP (</a:t>
            </a:r>
            <a:r>
              <a:rPr lang="en-US" sz="2400" dirty="0" err="1" smtClean="0"/>
              <a:t>kartu</a:t>
            </a:r>
            <a:r>
              <a:rPr lang="en-US" sz="2400" dirty="0" smtClean="0"/>
              <a:t> </a:t>
            </a:r>
            <a:r>
              <a:rPr lang="en-US" sz="2400" dirty="0" err="1" smtClean="0"/>
              <a:t>tanda</a:t>
            </a:r>
            <a:r>
              <a:rPr lang="en-US" sz="2400" dirty="0" smtClean="0"/>
              <a:t> </a:t>
            </a:r>
            <a:r>
              <a:rPr lang="en-US" sz="2400" dirty="0" err="1" smtClean="0"/>
              <a:t>penduduk</a:t>
            </a:r>
            <a:r>
              <a:rPr lang="en-US" sz="2400" dirty="0" smtClean="0"/>
              <a:t>)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.</a:t>
            </a:r>
          </a:p>
          <a:p>
            <a:pPr marL="114300" indent="0" algn="just">
              <a:lnSpc>
                <a:spcPct val="150000"/>
              </a:lnSpc>
              <a:buNone/>
            </a:pPr>
            <a:endParaRPr lang="en-US" sz="12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e-KTP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dokumen</a:t>
            </a:r>
            <a:r>
              <a:rPr lang="en-US" sz="2400" dirty="0" smtClean="0"/>
              <a:t> </a:t>
            </a:r>
            <a:r>
              <a:rPr lang="en-US" sz="2400" dirty="0" err="1" smtClean="0"/>
              <a:t>kependudukan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memuat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keamanan</a:t>
            </a:r>
            <a:r>
              <a:rPr lang="en-US" sz="2400" dirty="0" smtClean="0"/>
              <a:t> / </a:t>
            </a:r>
            <a:r>
              <a:rPr lang="en-US" sz="2400" dirty="0" err="1" smtClean="0"/>
              <a:t>pengendalian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sisi</a:t>
            </a:r>
            <a:r>
              <a:rPr lang="en-US" sz="2400" dirty="0" smtClean="0"/>
              <a:t> </a:t>
            </a:r>
            <a:r>
              <a:rPr lang="en-US" sz="2400" dirty="0" err="1" smtClean="0"/>
              <a:t>administrasi</a:t>
            </a:r>
            <a:r>
              <a:rPr lang="en-US" sz="2400" dirty="0" smtClean="0"/>
              <a:t> </a:t>
            </a:r>
            <a:r>
              <a:rPr lang="en-US" sz="2400" dirty="0" err="1" smtClean="0"/>
              <a:t>ataupun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database </a:t>
            </a:r>
            <a:r>
              <a:rPr lang="en-US" sz="2400" dirty="0" err="1" smtClean="0"/>
              <a:t>kependudukan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e-KTP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Wujud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P</a:t>
            </a:r>
            <a:r>
              <a:rPr lang="en-US" sz="3600" b="1" dirty="0" err="1" smtClean="0">
                <a:solidFill>
                  <a:srgbClr val="FF0000"/>
                </a:solidFill>
              </a:rPr>
              <a:t>enerapan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e-</a:t>
            </a:r>
            <a:r>
              <a:rPr lang="en-US" sz="3600" b="1" i="1" dirty="0" err="1" smtClean="0">
                <a:solidFill>
                  <a:srgbClr val="FF0000"/>
                </a:solidFill>
              </a:rPr>
              <a:t>Goverment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7924800" cy="4648200"/>
          </a:xfrm>
        </p:spPr>
        <p:txBody>
          <a:bodyPr>
            <a:no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sz="2400" b="1" i="1" dirty="0" err="1" smtClean="0"/>
              <a:t>Fungsi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dari</a:t>
            </a:r>
            <a:r>
              <a:rPr lang="en-US" sz="2400" b="1" i="1" dirty="0" smtClean="0"/>
              <a:t> </a:t>
            </a:r>
            <a:r>
              <a:rPr lang="en-US" sz="2400" b="1" i="1" dirty="0" smtClean="0"/>
              <a:t>E-KTP:</a:t>
            </a:r>
            <a:endParaRPr lang="en-US" sz="2400" b="1" i="1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identitas</a:t>
            </a:r>
            <a:r>
              <a:rPr lang="en-US" sz="2400" dirty="0" smtClean="0"/>
              <a:t> </a:t>
            </a:r>
            <a:r>
              <a:rPr lang="en-US" sz="2400" dirty="0" err="1" smtClean="0"/>
              <a:t>jati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KTP </a:t>
            </a:r>
            <a:r>
              <a:rPr lang="en-US" sz="2400" dirty="0" err="1" smtClean="0"/>
              <a:t>lokal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pengurusan</a:t>
            </a:r>
            <a:r>
              <a:rPr lang="en-US" sz="2400" dirty="0" smtClean="0"/>
              <a:t> </a:t>
            </a:r>
            <a:r>
              <a:rPr lang="en-US" sz="2400" dirty="0" err="1" smtClean="0"/>
              <a:t>izin</a:t>
            </a:r>
            <a:r>
              <a:rPr lang="en-US" sz="2400" dirty="0" smtClean="0"/>
              <a:t>, </a:t>
            </a:r>
            <a:r>
              <a:rPr lang="en-US" sz="2400" dirty="0" err="1" smtClean="0"/>
              <a:t>pembukaan</a:t>
            </a:r>
            <a:r>
              <a:rPr lang="en-US" sz="2400" dirty="0" smtClean="0"/>
              <a:t> </a:t>
            </a:r>
            <a:r>
              <a:rPr lang="en-US" sz="2400" dirty="0" err="1" smtClean="0"/>
              <a:t>rekening</a:t>
            </a:r>
            <a:r>
              <a:rPr lang="en-US" sz="2400" dirty="0" smtClean="0"/>
              <a:t> Bank,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sebagainya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Mencegah</a:t>
            </a:r>
            <a:r>
              <a:rPr lang="en-US" sz="2400" dirty="0" smtClean="0"/>
              <a:t> KTP </a:t>
            </a:r>
            <a:r>
              <a:rPr lang="en-US" sz="2400" dirty="0" err="1" smtClean="0"/>
              <a:t>ganda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pemalsuan</a:t>
            </a:r>
            <a:r>
              <a:rPr lang="en-US" sz="2400" dirty="0" smtClean="0"/>
              <a:t> KTP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Terciptanya</a:t>
            </a:r>
            <a:r>
              <a:rPr lang="en-US" sz="2400" dirty="0" smtClean="0"/>
              <a:t> </a:t>
            </a:r>
            <a:r>
              <a:rPr lang="en-US" sz="2400" dirty="0" err="1" smtClean="0"/>
              <a:t>keakuratan</a:t>
            </a:r>
            <a:r>
              <a:rPr lang="en-US" sz="2400" dirty="0" smtClean="0"/>
              <a:t> data </a:t>
            </a:r>
            <a:r>
              <a:rPr lang="en-US" sz="2400" dirty="0" err="1" smtClean="0"/>
              <a:t>penduduk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mendukung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marL="114300" indent="0">
              <a:lnSpc>
                <a:spcPct val="150000"/>
              </a:lnSpc>
              <a:buNone/>
            </a:pPr>
            <a:endParaRPr lang="en-US" sz="2400" b="1" i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e-KTP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Wujud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P</a:t>
            </a:r>
            <a:r>
              <a:rPr lang="en-US" sz="3600" b="1" dirty="0" err="1" smtClean="0">
                <a:solidFill>
                  <a:srgbClr val="FF0000"/>
                </a:solidFill>
              </a:rPr>
              <a:t>enerapan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e-</a:t>
            </a:r>
            <a:r>
              <a:rPr lang="en-US" sz="3600" b="1" i="1" dirty="0" err="1" smtClean="0">
                <a:solidFill>
                  <a:srgbClr val="FF0000"/>
                </a:solidFill>
              </a:rPr>
              <a:t>Goverment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7924800" cy="4648200"/>
          </a:xfrm>
        </p:spPr>
        <p:txBody>
          <a:bodyPr>
            <a:no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sz="2400" b="1" i="1" dirty="0" err="1" smtClean="0"/>
              <a:t>Keunggulan</a:t>
            </a:r>
            <a:r>
              <a:rPr lang="en-US" sz="2400" b="1" i="1" dirty="0" smtClean="0"/>
              <a:t> E-KTP </a:t>
            </a:r>
            <a:r>
              <a:rPr lang="en-US" sz="2400" b="1" i="1" dirty="0" err="1" smtClean="0"/>
              <a:t>dibandingkan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dengan</a:t>
            </a:r>
            <a:r>
              <a:rPr lang="en-US" sz="2400" b="1" i="1" dirty="0" smtClean="0"/>
              <a:t> KTP </a:t>
            </a:r>
            <a:r>
              <a:rPr lang="en-US" sz="2400" b="1" i="1" dirty="0" err="1" smtClean="0"/>
              <a:t>biasa</a:t>
            </a:r>
            <a:r>
              <a:rPr lang="en-US" sz="2400" b="1" i="1" dirty="0" smtClean="0"/>
              <a:t> :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Identitas</a:t>
            </a:r>
            <a:r>
              <a:rPr lang="en-US" sz="2400" dirty="0" smtClean="0"/>
              <a:t> </a:t>
            </a:r>
            <a:r>
              <a:rPr lang="en-US" sz="2400" dirty="0" err="1" smtClean="0"/>
              <a:t>jati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tunggal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dipalsukan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digandakan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dipakai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kartu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 </a:t>
            </a:r>
            <a:r>
              <a:rPr lang="en-US" sz="2400" dirty="0" err="1" smtClean="0"/>
              <a:t>Pemilu</a:t>
            </a:r>
            <a:r>
              <a:rPr lang="en-US" sz="2400" dirty="0" smtClean="0"/>
              <a:t> </a:t>
            </a:r>
            <a:r>
              <a:rPr lang="en-US" sz="2400" dirty="0" err="1" smtClean="0"/>
              <a:t>atau</a:t>
            </a:r>
            <a:r>
              <a:rPr lang="en-US" sz="2400" dirty="0" smtClean="0"/>
              <a:t> </a:t>
            </a:r>
            <a:r>
              <a:rPr lang="en-US" sz="2400" dirty="0" err="1" smtClean="0"/>
              <a:t>Pilkada</a:t>
            </a:r>
            <a:r>
              <a:rPr lang="en-US" sz="2400" dirty="0" smtClean="0"/>
              <a:t> (</a:t>
            </a:r>
            <a:r>
              <a:rPr lang="en-US" sz="2400" i="1" dirty="0" smtClean="0"/>
              <a:t>E-voting</a:t>
            </a:r>
            <a:r>
              <a:rPr lang="en-US" sz="24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Sidik</a:t>
            </a:r>
            <a:r>
              <a:rPr lang="en-US" sz="2400" dirty="0" smtClean="0"/>
              <a:t> </a:t>
            </a:r>
            <a:r>
              <a:rPr lang="en-US" sz="2400" dirty="0" err="1" smtClean="0"/>
              <a:t>jari</a:t>
            </a:r>
            <a:r>
              <a:rPr lang="en-US" sz="2400" dirty="0" smtClean="0"/>
              <a:t> </a:t>
            </a:r>
            <a:r>
              <a:rPr lang="en-US" sz="2400" dirty="0" err="1" smtClean="0"/>
              <a:t>berjumlah</a:t>
            </a:r>
            <a:r>
              <a:rPr lang="en-US" sz="2400" dirty="0" smtClean="0"/>
              <a:t> </a:t>
            </a:r>
            <a:r>
              <a:rPr lang="en-US" sz="2400" dirty="0" err="1" smtClean="0"/>
              <a:t>sepuluh</a:t>
            </a:r>
            <a:r>
              <a:rPr lang="en-US" sz="2400" dirty="0" smtClean="0"/>
              <a:t> </a:t>
            </a:r>
            <a:r>
              <a:rPr lang="en-US" sz="2400" dirty="0" err="1" smtClean="0"/>
              <a:t>jari</a:t>
            </a:r>
            <a:r>
              <a:rPr lang="en-US" sz="2400" dirty="0" smtClean="0"/>
              <a:t> ( yang </a:t>
            </a:r>
            <a:r>
              <a:rPr lang="en-US" sz="2400" dirty="0" err="1" smtClean="0"/>
              <a:t>di</a:t>
            </a:r>
            <a:r>
              <a:rPr lang="en-US" sz="2400" dirty="0" smtClean="0"/>
              <a:t> chip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jempol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telunjuk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)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e-KTP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Wujud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P</a:t>
            </a:r>
            <a:r>
              <a:rPr lang="en-US" sz="3600" b="1" dirty="0" err="1" smtClean="0">
                <a:solidFill>
                  <a:srgbClr val="FF0000"/>
                </a:solidFill>
              </a:rPr>
              <a:t>enerapan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e-</a:t>
            </a:r>
            <a:r>
              <a:rPr lang="en-US" sz="3600" b="1" i="1" dirty="0" err="1" smtClean="0">
                <a:solidFill>
                  <a:srgbClr val="FF0000"/>
                </a:solidFill>
              </a:rPr>
              <a:t>Goverment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7924800" cy="4648200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50000"/>
              </a:lnSpc>
              <a:buNone/>
            </a:pPr>
            <a:r>
              <a:rPr lang="en-US" sz="2400" b="1" i="1" dirty="0" err="1" smtClean="0"/>
              <a:t>Kelemahan</a:t>
            </a:r>
            <a:r>
              <a:rPr lang="en-US" sz="2400" b="1" i="1" dirty="0" smtClean="0"/>
              <a:t> E-KTP :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tanda</a:t>
            </a:r>
            <a:r>
              <a:rPr lang="en-US" sz="2400" dirty="0" smtClean="0"/>
              <a:t> </a:t>
            </a:r>
            <a:r>
              <a:rPr lang="en-US" sz="2400" dirty="0" err="1" smtClean="0"/>
              <a:t>tangan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kartu</a:t>
            </a:r>
            <a:r>
              <a:rPr lang="en-US" sz="2400" dirty="0" smtClean="0"/>
              <a:t> E-KTP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en-US" sz="1200" dirty="0" smtClean="0"/>
              <a:t> 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transaksi</a:t>
            </a:r>
            <a:r>
              <a:rPr lang="en-US" sz="2400" dirty="0" smtClean="0"/>
              <a:t> </a:t>
            </a:r>
            <a:r>
              <a:rPr lang="en-US" sz="2400" dirty="0" err="1" smtClean="0"/>
              <a:t>perbankan</a:t>
            </a:r>
            <a:r>
              <a:rPr lang="en-US" sz="2400" dirty="0" smtClean="0"/>
              <a:t> E-KTP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dijadikan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bukti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sah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tanda</a:t>
            </a:r>
            <a:r>
              <a:rPr lang="en-US" sz="2400" dirty="0" smtClean="0"/>
              <a:t> </a:t>
            </a:r>
            <a:r>
              <a:rPr lang="en-US" sz="2400" dirty="0" err="1" smtClean="0"/>
              <a:t>tangan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pemegang</a:t>
            </a:r>
            <a:r>
              <a:rPr lang="en-US" sz="2400" dirty="0" smtClean="0"/>
              <a:t> </a:t>
            </a:r>
            <a:r>
              <a:rPr lang="en-US" sz="2400" dirty="0" err="1" smtClean="0"/>
              <a:t>kartu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pemegang</a:t>
            </a:r>
            <a:r>
              <a:rPr lang="en-US" sz="2400" dirty="0" smtClean="0"/>
              <a:t> </a:t>
            </a:r>
            <a:r>
              <a:rPr lang="en-US" sz="2400" dirty="0" err="1" smtClean="0"/>
              <a:t>kartu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surat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Kepala</a:t>
            </a:r>
            <a:r>
              <a:rPr lang="en-US" sz="2400" dirty="0" smtClean="0"/>
              <a:t> </a:t>
            </a:r>
            <a:r>
              <a:rPr lang="en-US" sz="2400" dirty="0" err="1" smtClean="0"/>
              <a:t>Dinas</a:t>
            </a:r>
            <a:r>
              <a:rPr lang="en-US" sz="2400" dirty="0" smtClean="0"/>
              <a:t> </a:t>
            </a:r>
            <a:r>
              <a:rPr lang="en-US" sz="2400" dirty="0" err="1" smtClean="0"/>
              <a:t>Kependudukan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catatan</a:t>
            </a:r>
            <a:r>
              <a:rPr lang="en-US" sz="2400" dirty="0" smtClean="0"/>
              <a:t> </a:t>
            </a:r>
            <a:r>
              <a:rPr lang="en-US" sz="2400" dirty="0" err="1" smtClean="0"/>
              <a:t>sipil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meyakinkan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bank.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e-KTP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Wujud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P</a:t>
            </a:r>
            <a:r>
              <a:rPr lang="en-US" sz="3600" b="1" dirty="0" err="1" smtClean="0">
                <a:solidFill>
                  <a:srgbClr val="FF0000"/>
                </a:solidFill>
              </a:rPr>
              <a:t>enerapan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e-</a:t>
            </a:r>
            <a:r>
              <a:rPr lang="en-US" sz="3600" b="1" i="1" dirty="0" err="1" smtClean="0">
                <a:solidFill>
                  <a:srgbClr val="FF0000"/>
                </a:solidFill>
              </a:rPr>
              <a:t>Goverment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7924800" cy="4648200"/>
          </a:xfrm>
        </p:spPr>
        <p:txBody>
          <a:bodyPr>
            <a:no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sz="2400" b="1" i="1" dirty="0" err="1" smtClean="0"/>
              <a:t>Prosedur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pembuatan</a:t>
            </a:r>
            <a:r>
              <a:rPr lang="en-US" sz="2400" b="1" i="1" dirty="0" smtClean="0"/>
              <a:t> E-KTP :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Pemohon</a:t>
            </a:r>
            <a:r>
              <a:rPr lang="en-US" sz="2400" dirty="0" smtClean="0"/>
              <a:t> </a:t>
            </a:r>
            <a:r>
              <a:rPr lang="en-US" sz="2400" dirty="0" err="1" smtClean="0"/>
              <a:t>datang</a:t>
            </a:r>
            <a:r>
              <a:rPr lang="en-US" sz="2400" dirty="0" smtClean="0"/>
              <a:t> </a:t>
            </a:r>
            <a:r>
              <a:rPr lang="en-US" sz="2400" dirty="0" err="1" smtClean="0"/>
              <a:t>ketempat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membawa</a:t>
            </a:r>
            <a:r>
              <a:rPr lang="en-US" sz="2400" dirty="0" smtClean="0"/>
              <a:t> </a:t>
            </a:r>
            <a:r>
              <a:rPr lang="en-US" sz="2400" dirty="0" err="1" smtClean="0"/>
              <a:t>surat</a:t>
            </a:r>
            <a:r>
              <a:rPr lang="en-US" sz="2400" dirty="0" smtClean="0"/>
              <a:t> </a:t>
            </a:r>
            <a:r>
              <a:rPr lang="en-US" sz="2400" dirty="0" err="1" smtClean="0"/>
              <a:t>panggilan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Pemohon</a:t>
            </a:r>
            <a:r>
              <a:rPr lang="en-US" sz="2400" dirty="0" smtClean="0"/>
              <a:t> </a:t>
            </a:r>
            <a:r>
              <a:rPr lang="en-US" sz="2400" dirty="0" err="1" smtClean="0"/>
              <a:t>menunggu</a:t>
            </a:r>
            <a:r>
              <a:rPr lang="en-US" sz="2400" dirty="0" smtClean="0"/>
              <a:t> </a:t>
            </a:r>
            <a:r>
              <a:rPr lang="en-US" sz="2400" dirty="0" err="1" smtClean="0"/>
              <a:t>pemanggilan</a:t>
            </a:r>
            <a:r>
              <a:rPr lang="en-US" sz="2400" dirty="0" smtClean="0"/>
              <a:t> </a:t>
            </a:r>
            <a:r>
              <a:rPr lang="en-US" sz="2400" dirty="0" err="1" smtClean="0"/>
              <a:t>nomor</a:t>
            </a:r>
            <a:r>
              <a:rPr lang="en-US" sz="2400" dirty="0" smtClean="0"/>
              <a:t> </a:t>
            </a:r>
            <a:r>
              <a:rPr lang="en-US" sz="2400" dirty="0" err="1" smtClean="0"/>
              <a:t>antrean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Pemohon</a:t>
            </a:r>
            <a:r>
              <a:rPr lang="en-US" sz="2400" dirty="0" smtClean="0"/>
              <a:t> </a:t>
            </a:r>
            <a:r>
              <a:rPr lang="en-US" sz="2400" dirty="0" err="1" smtClean="0"/>
              <a:t>menuju</a:t>
            </a:r>
            <a:r>
              <a:rPr lang="en-US" sz="2400" dirty="0" smtClean="0"/>
              <a:t> </a:t>
            </a:r>
            <a:r>
              <a:rPr lang="en-US" sz="2400" dirty="0" err="1" smtClean="0"/>
              <a:t>keloket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ditentukan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Petugas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verifikasi</a:t>
            </a:r>
            <a:r>
              <a:rPr lang="en-US" sz="2400" dirty="0" smtClean="0"/>
              <a:t> data </a:t>
            </a:r>
            <a:r>
              <a:rPr lang="en-US" sz="2400" dirty="0" err="1" smtClean="0"/>
              <a:t>penduduk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 basis </a:t>
            </a:r>
            <a:r>
              <a:rPr lang="en-US" sz="2400" dirty="0" smtClean="0"/>
              <a:t>data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Petugas</a:t>
            </a:r>
            <a:r>
              <a:rPr lang="en-US" sz="2400" dirty="0" smtClean="0"/>
              <a:t>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foto</a:t>
            </a:r>
            <a:r>
              <a:rPr lang="en-US" sz="2400" dirty="0" smtClean="0"/>
              <a:t> </a:t>
            </a:r>
            <a:r>
              <a:rPr lang="en-US" sz="2400" dirty="0" err="1" smtClean="0"/>
              <a:t>pemohon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endParaRPr lang="en-US" sz="2400" dirty="0" smtClean="0"/>
          </a:p>
          <a:p>
            <a:pPr marL="114300" indent="0">
              <a:lnSpc>
                <a:spcPct val="150000"/>
              </a:lnSpc>
              <a:buNone/>
            </a:pP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e-KTP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Wujud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P</a:t>
            </a:r>
            <a:r>
              <a:rPr lang="en-US" sz="3600" b="1" dirty="0" err="1" smtClean="0">
                <a:solidFill>
                  <a:srgbClr val="FF0000"/>
                </a:solidFill>
              </a:rPr>
              <a:t>enerapan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e-</a:t>
            </a:r>
            <a:r>
              <a:rPr lang="en-US" sz="3600" b="1" i="1" dirty="0" err="1" smtClean="0">
                <a:solidFill>
                  <a:srgbClr val="FF0000"/>
                </a:solidFill>
              </a:rPr>
              <a:t>Goverment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7924800" cy="4648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Pemohon</a:t>
            </a:r>
            <a:r>
              <a:rPr lang="en-US" sz="2400" dirty="0" smtClean="0"/>
              <a:t> </a:t>
            </a:r>
            <a:r>
              <a:rPr lang="en-US" sz="2400" dirty="0" err="1" smtClean="0"/>
              <a:t>membubuhkan</a:t>
            </a:r>
            <a:r>
              <a:rPr lang="en-US" sz="2400" dirty="0" smtClean="0"/>
              <a:t> </a:t>
            </a:r>
            <a:r>
              <a:rPr lang="en-US" sz="2400" dirty="0" err="1" smtClean="0"/>
              <a:t>tanda</a:t>
            </a:r>
            <a:r>
              <a:rPr lang="en-US" sz="2400" dirty="0" smtClean="0"/>
              <a:t> </a:t>
            </a:r>
            <a:r>
              <a:rPr lang="en-US" sz="2400" dirty="0" err="1" smtClean="0"/>
              <a:t>tangan</a:t>
            </a:r>
            <a:r>
              <a:rPr lang="en-US" sz="2400" dirty="0" smtClean="0"/>
              <a:t> 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 </a:t>
            </a:r>
            <a:r>
              <a:rPr lang="en-US" sz="2400" dirty="0" err="1" smtClean="0"/>
              <a:t>perekam</a:t>
            </a:r>
            <a:r>
              <a:rPr lang="en-US" sz="2400" dirty="0" smtClean="0"/>
              <a:t> </a:t>
            </a:r>
            <a:r>
              <a:rPr lang="en-US" sz="2400" dirty="0" err="1" smtClean="0"/>
              <a:t>tanda</a:t>
            </a:r>
            <a:r>
              <a:rPr lang="en-US" sz="2400" dirty="0" smtClean="0"/>
              <a:t> </a:t>
            </a:r>
            <a:r>
              <a:rPr lang="en-US" sz="2400" dirty="0" err="1" smtClean="0"/>
              <a:t>tangan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perekaman</a:t>
            </a:r>
            <a:r>
              <a:rPr lang="en-US" sz="2400" dirty="0" smtClean="0"/>
              <a:t> </a:t>
            </a:r>
            <a:r>
              <a:rPr lang="en-US" sz="2400" dirty="0" err="1" smtClean="0"/>
              <a:t>sidik</a:t>
            </a:r>
            <a:r>
              <a:rPr lang="en-US" sz="2400" dirty="0" smtClean="0"/>
              <a:t> </a:t>
            </a:r>
            <a:r>
              <a:rPr lang="en-US" sz="2400" dirty="0" err="1" smtClean="0"/>
              <a:t>jari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pemindaian</a:t>
            </a:r>
            <a:r>
              <a:rPr lang="en-US" sz="2400" dirty="0" smtClean="0"/>
              <a:t> retina </a:t>
            </a:r>
            <a:r>
              <a:rPr lang="en-US" sz="2400" dirty="0" err="1" smtClean="0"/>
              <a:t>mata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Petugas</a:t>
            </a:r>
            <a:r>
              <a:rPr lang="en-US" sz="2400" dirty="0" smtClean="0"/>
              <a:t> </a:t>
            </a:r>
            <a:r>
              <a:rPr lang="en-US" sz="2400" dirty="0" err="1" smtClean="0"/>
              <a:t>membubuhkan</a:t>
            </a:r>
            <a:r>
              <a:rPr lang="en-US" sz="2400" dirty="0" smtClean="0"/>
              <a:t> </a:t>
            </a:r>
            <a:r>
              <a:rPr lang="en-US" sz="2400" dirty="0" err="1" smtClean="0"/>
              <a:t>tanda</a:t>
            </a:r>
            <a:r>
              <a:rPr lang="en-US" sz="2400" dirty="0" smtClean="0"/>
              <a:t> </a:t>
            </a:r>
            <a:r>
              <a:rPr lang="en-US" sz="2400" dirty="0" err="1" smtClean="0"/>
              <a:t>tangan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stempel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surat</a:t>
            </a:r>
            <a:r>
              <a:rPr lang="en-US" sz="2400" dirty="0" smtClean="0"/>
              <a:t> </a:t>
            </a:r>
            <a:r>
              <a:rPr lang="en-US" sz="2400" dirty="0" err="1" smtClean="0"/>
              <a:t>panggilan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bukti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penduduk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perekaman</a:t>
            </a:r>
            <a:r>
              <a:rPr lang="en-US" sz="2400" dirty="0" smtClean="0"/>
              <a:t> </a:t>
            </a:r>
            <a:r>
              <a:rPr lang="en-US" sz="2400" dirty="0" err="1" smtClean="0"/>
              <a:t>foto,tanda</a:t>
            </a:r>
            <a:r>
              <a:rPr lang="en-US" sz="2400" dirty="0" smtClean="0"/>
              <a:t> </a:t>
            </a:r>
            <a:r>
              <a:rPr lang="en-US" sz="2400" dirty="0" err="1" smtClean="0"/>
              <a:t>tangan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sidik</a:t>
            </a:r>
            <a:r>
              <a:rPr lang="en-US" sz="2400" dirty="0" smtClean="0"/>
              <a:t> </a:t>
            </a:r>
            <a:r>
              <a:rPr lang="en-US" sz="2400" dirty="0" err="1" smtClean="0"/>
              <a:t>jari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Pemohon</a:t>
            </a:r>
            <a:r>
              <a:rPr lang="en-US" sz="2400" dirty="0" smtClean="0"/>
              <a:t> </a:t>
            </a:r>
            <a:r>
              <a:rPr lang="en-US" sz="2400" dirty="0" err="1" smtClean="0"/>
              <a:t>dipersilahkan</a:t>
            </a:r>
            <a:r>
              <a:rPr lang="en-US" sz="2400" dirty="0" smtClean="0"/>
              <a:t> </a:t>
            </a:r>
            <a:r>
              <a:rPr lang="en-US" sz="2400" dirty="0" err="1" smtClean="0"/>
              <a:t>pulang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menunggu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pencetakan</a:t>
            </a:r>
            <a:r>
              <a:rPr lang="en-US" sz="2400" dirty="0" smtClean="0"/>
              <a:t> 2 </a:t>
            </a:r>
            <a:r>
              <a:rPr lang="en-US" sz="2400" dirty="0" err="1" smtClean="0"/>
              <a:t>minggu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pembuatan</a:t>
            </a:r>
            <a:endParaRPr lang="en-US" sz="24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E-</a:t>
            </a:r>
            <a:r>
              <a:rPr lang="en-US" sz="3600" b="1" i="1" dirty="0" err="1" smtClean="0">
                <a:solidFill>
                  <a:srgbClr val="FF0000"/>
                </a:solidFill>
              </a:rPr>
              <a:t>Goverment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 </a:t>
            </a:r>
            <a:r>
              <a:rPr lang="en-US" b="1" i="1" dirty="0" smtClean="0"/>
              <a:t>E-</a:t>
            </a:r>
            <a:r>
              <a:rPr lang="en-US" b="1" i="1" dirty="0" err="1" smtClean="0"/>
              <a:t>Goverment</a:t>
            </a:r>
            <a:r>
              <a:rPr lang="en-US" dirty="0" smtClean="0"/>
              <a:t> 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warganya</a:t>
            </a:r>
            <a:r>
              <a:rPr lang="en-US" dirty="0" smtClean="0"/>
              <a:t>, </a:t>
            </a:r>
            <a:r>
              <a:rPr lang="en-US" dirty="0" err="1" smtClean="0"/>
              <a:t>urusan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lain yang </a:t>
            </a:r>
            <a:r>
              <a:rPr lang="en-US" dirty="0" err="1" smtClean="0"/>
              <a:t>berkenaan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e-Government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diaplikasikan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legislatif</a:t>
            </a:r>
            <a:r>
              <a:rPr lang="en-US" dirty="0" smtClean="0"/>
              <a:t>, </a:t>
            </a:r>
            <a:r>
              <a:rPr lang="en-US" dirty="0" err="1" smtClean="0"/>
              <a:t>yudikatif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efisiensi</a:t>
            </a:r>
            <a:r>
              <a:rPr lang="en-US" dirty="0" smtClean="0"/>
              <a:t> internal,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kepemerintahan</a:t>
            </a:r>
            <a:r>
              <a:rPr lang="en-US" dirty="0" smtClean="0"/>
              <a:t> yang </a:t>
            </a:r>
            <a:r>
              <a:rPr lang="en-US" dirty="0" err="1" smtClean="0"/>
              <a:t>demokratis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Daftar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Pustaka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534400" cy="4648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hlinkClick r:id="rId3"/>
              </a:rPr>
              <a:t>http://sriyanthigeg.blogspot.com/2012/11/pengertian-keuntungan-kerugian-e.html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>
                <a:hlinkClick r:id="rId4"/>
              </a:rPr>
              <a:t>http://nissaajah91.wordpress.com/2011/03/19/pengertian-dan-manfaat-e-goverment/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>
                <a:hlinkClick r:id="rId5"/>
              </a:rPr>
              <a:t>http://id.wikipedia.org/wiki/Pemerintahan_elektronik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>
                <a:hlinkClick r:id="rId6"/>
              </a:rPr>
              <a:t>http://id.wikipedia.org/wiki/Kartu_Tanda_Penduduk_elektronik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>
                <a:hlinkClick r:id="rId7"/>
              </a:rPr>
              <a:t>http://adamsardhy.blogspot.com/2014/01/e-government-e-ktp.html</a:t>
            </a:r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flipH="1" flipV="1"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075" name="Picture 3" descr="C:\Users\Sony\Desktop\L 4893 zaa\govern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648200"/>
            <a:ext cx="1905000" cy="1836421"/>
          </a:xfrm>
          <a:prstGeom prst="rect">
            <a:avLst/>
          </a:prstGeom>
          <a:noFill/>
        </p:spPr>
      </p:pic>
      <p:pic>
        <p:nvPicPr>
          <p:cNvPr id="13" name="Picture 3" descr="C:\Users\Sony\Desktop\L 4893 zaa\govern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724400"/>
            <a:ext cx="1905000" cy="1836421"/>
          </a:xfrm>
          <a:prstGeom prst="rect">
            <a:avLst/>
          </a:prstGeom>
          <a:noFill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667000"/>
            <a:ext cx="655507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Model </a:t>
            </a:r>
            <a:r>
              <a:rPr lang="en-US" sz="3600" b="1" dirty="0" err="1" smtClean="0">
                <a:solidFill>
                  <a:srgbClr val="FF0000"/>
                </a:solidFill>
              </a:rPr>
              <a:t>Penyampaian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2514600"/>
          </a:xfrm>
        </p:spPr>
        <p:txBody>
          <a:bodyPr>
            <a:noAutofit/>
          </a:bodyPr>
          <a:lstStyle/>
          <a:p>
            <a:pPr marL="114300" indent="0">
              <a:lnSpc>
                <a:spcPct val="160000"/>
              </a:lnSpc>
              <a:buNone/>
            </a:pPr>
            <a:r>
              <a:rPr lang="en-US" sz="2200" b="1" i="1" dirty="0" smtClean="0"/>
              <a:t>Government-to-Citizen </a:t>
            </a:r>
            <a:r>
              <a:rPr lang="en-US" sz="2200" b="1" i="1" dirty="0" err="1" smtClean="0"/>
              <a:t>atau</a:t>
            </a:r>
            <a:r>
              <a:rPr lang="en-US" sz="2200" b="1" i="1" dirty="0" smtClean="0"/>
              <a:t> Government-to-Customer (G2C</a:t>
            </a:r>
            <a:r>
              <a:rPr lang="en-US" sz="2200" b="1" i="1" dirty="0" smtClean="0"/>
              <a:t>)</a:t>
            </a:r>
          </a:p>
          <a:p>
            <a:pPr marL="114300" indent="0">
              <a:lnSpc>
                <a:spcPct val="160000"/>
              </a:lnSpc>
              <a:buNone/>
            </a:pPr>
            <a:r>
              <a:rPr lang="en-US" sz="2200" dirty="0" err="1" smtClean="0"/>
              <a:t>Penyampaian</a:t>
            </a:r>
            <a:r>
              <a:rPr lang="en-US" sz="2200" dirty="0" smtClean="0"/>
              <a:t> </a:t>
            </a:r>
            <a:r>
              <a:rPr lang="en-US" sz="2200" dirty="0" err="1" smtClean="0"/>
              <a:t>layanan</a:t>
            </a:r>
            <a:r>
              <a:rPr lang="en-US" sz="2200" dirty="0" smtClean="0"/>
              <a:t> </a:t>
            </a:r>
            <a:r>
              <a:rPr lang="en-US" sz="2200" dirty="0" err="1" smtClean="0"/>
              <a:t>publik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informasi</a:t>
            </a:r>
            <a:r>
              <a:rPr lang="en-US" sz="2200" dirty="0" smtClean="0"/>
              <a:t> </a:t>
            </a:r>
            <a:r>
              <a:rPr lang="en-US" sz="2200" dirty="0" err="1" smtClean="0"/>
              <a:t>satu</a:t>
            </a:r>
            <a:r>
              <a:rPr lang="en-US" sz="2200" dirty="0" smtClean="0"/>
              <a:t> </a:t>
            </a:r>
            <a:r>
              <a:rPr lang="en-US" sz="2200" dirty="0" err="1" smtClean="0"/>
              <a:t>arah</a:t>
            </a:r>
            <a:r>
              <a:rPr lang="en-US" sz="2200" dirty="0" smtClean="0"/>
              <a:t>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pemerintah</a:t>
            </a:r>
            <a:r>
              <a:rPr lang="en-US" sz="2200" dirty="0" smtClean="0"/>
              <a:t> 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, </a:t>
            </a:r>
            <a:r>
              <a:rPr lang="en-US" sz="2200" dirty="0" err="1" smtClean="0"/>
              <a:t>Memungkinkan</a:t>
            </a:r>
            <a:r>
              <a:rPr lang="en-US" sz="2200" dirty="0" smtClean="0"/>
              <a:t> </a:t>
            </a:r>
            <a:r>
              <a:rPr lang="en-US" sz="2200" dirty="0" err="1" smtClean="0"/>
              <a:t>pertukaran</a:t>
            </a:r>
            <a:r>
              <a:rPr lang="en-US" sz="2200" dirty="0" smtClean="0"/>
              <a:t> </a:t>
            </a:r>
            <a:r>
              <a:rPr lang="en-US" sz="2200" dirty="0" err="1" smtClean="0"/>
              <a:t>informasi</a:t>
            </a:r>
            <a:r>
              <a:rPr lang="en-US" sz="2200" dirty="0" smtClean="0"/>
              <a:t> 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komunikasi</a:t>
            </a:r>
            <a:r>
              <a:rPr lang="en-US" sz="2200" dirty="0" smtClean="0"/>
              <a:t> </a:t>
            </a:r>
            <a:r>
              <a:rPr lang="en-US" sz="2200" dirty="0" err="1" smtClean="0"/>
              <a:t>antara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pemerintah</a:t>
            </a:r>
            <a:r>
              <a:rPr lang="en-US" sz="2200" dirty="0" smtClean="0"/>
              <a:t>. </a:t>
            </a:r>
            <a:r>
              <a:rPr lang="en-US" sz="2200" dirty="0" err="1" smtClean="0"/>
              <a:t>Contohnya</a:t>
            </a:r>
            <a:r>
              <a:rPr lang="en-US" sz="2200" dirty="0" smtClean="0"/>
              <a:t>: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3429000"/>
            <a:ext cx="7010400" cy="2456057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ct val="16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dirty="0" err="1" smtClean="0"/>
              <a:t>Pajak</a:t>
            </a:r>
            <a:r>
              <a:rPr lang="en-US" sz="2400" dirty="0" smtClean="0"/>
              <a:t> online, </a:t>
            </a:r>
          </a:p>
          <a:p>
            <a:pPr>
              <a:lnSpc>
                <a:spcPct val="16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, </a:t>
            </a:r>
          </a:p>
          <a:p>
            <a:pPr>
              <a:lnSpc>
                <a:spcPct val="16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Jaminan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endParaRPr lang="en-US" sz="2400" dirty="0" smtClean="0"/>
          </a:p>
          <a:p>
            <a:pPr>
              <a:lnSpc>
                <a:spcPct val="16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dirty="0" err="1" smtClean="0"/>
              <a:t>Dokumen</a:t>
            </a:r>
            <a:r>
              <a:rPr lang="en-US" sz="2400" dirty="0" smtClean="0"/>
              <a:t> </a:t>
            </a:r>
            <a:r>
              <a:rPr lang="en-US" sz="2400" dirty="0" err="1" smtClean="0"/>
              <a:t>pribadi</a:t>
            </a:r>
            <a:r>
              <a:rPr lang="en-US" sz="2400" dirty="0" smtClean="0"/>
              <a:t> </a:t>
            </a:r>
          </a:p>
          <a:p>
            <a:pPr>
              <a:lnSpc>
                <a:spcPct val="16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imigrasi</a:t>
            </a:r>
            <a:r>
              <a:rPr lang="en-US" sz="2400" dirty="0" smtClean="0"/>
              <a:t>, </a:t>
            </a:r>
          </a:p>
          <a:p>
            <a:pPr>
              <a:lnSpc>
                <a:spcPct val="16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, </a:t>
            </a:r>
          </a:p>
          <a:p>
            <a:pPr>
              <a:lnSpc>
                <a:spcPct val="16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dirty="0" err="1" smtClean="0"/>
              <a:t>Beasiswa</a:t>
            </a:r>
            <a:r>
              <a:rPr lang="en-US" sz="2400" dirty="0" smtClean="0"/>
              <a:t>, </a:t>
            </a:r>
          </a:p>
          <a:p>
            <a:pPr>
              <a:lnSpc>
                <a:spcPct val="16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dirty="0" err="1" smtClean="0"/>
              <a:t>Penanggulangan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Bencana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Model </a:t>
            </a:r>
            <a:r>
              <a:rPr lang="en-US" sz="3600" b="1" dirty="0" err="1" smtClean="0">
                <a:solidFill>
                  <a:srgbClr val="FF0000"/>
                </a:solidFill>
              </a:rPr>
              <a:t>Penyampaian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648200"/>
          </a:xfrm>
        </p:spPr>
        <p:txBody>
          <a:bodyPr>
            <a:no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sz="2400" b="1" i="1" dirty="0" smtClean="0"/>
              <a:t>Government-to-Business (G2B)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mengarah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data </a:t>
            </a:r>
            <a:r>
              <a:rPr lang="en-US" sz="2400" dirty="0" err="1" smtClean="0"/>
              <a:t>elektronik</a:t>
            </a:r>
            <a:r>
              <a:rPr lang="en-US" sz="2400" dirty="0" smtClean="0"/>
              <a:t>. </a:t>
            </a:r>
            <a:r>
              <a:rPr lang="en-US" sz="2400" dirty="0" smtClean="0"/>
              <a:t> </a:t>
            </a:r>
            <a:r>
              <a:rPr lang="en-US" sz="2400" dirty="0" err="1" smtClean="0"/>
              <a:t>Aplikasi</a:t>
            </a:r>
            <a:r>
              <a:rPr lang="en-US" sz="2400" dirty="0" smtClean="0"/>
              <a:t> </a:t>
            </a:r>
            <a:r>
              <a:rPr lang="en-US" sz="2400" dirty="0" smtClean="0"/>
              <a:t>yang </a:t>
            </a:r>
            <a:r>
              <a:rPr lang="en-US" sz="2400" dirty="0" err="1" smtClean="0"/>
              <a:t>memfasilitasi</a:t>
            </a:r>
            <a:r>
              <a:rPr lang="en-US" sz="2400" dirty="0" smtClean="0"/>
              <a:t> </a:t>
            </a:r>
            <a:r>
              <a:rPr lang="en-US" sz="2400" dirty="0" err="1" smtClean="0"/>
              <a:t>interaksi</a:t>
            </a:r>
            <a:r>
              <a:rPr lang="en-US" sz="2400" dirty="0" smtClean="0"/>
              <a:t> G2B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B2G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e-procurement.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smtClean="0"/>
              <a:t>: </a:t>
            </a:r>
            <a:r>
              <a:rPr lang="en-US" sz="2400" dirty="0" err="1" smtClean="0"/>
              <a:t>Pajak</a:t>
            </a:r>
            <a:r>
              <a:rPr lang="en-US" sz="2400" dirty="0" smtClean="0"/>
              <a:t> </a:t>
            </a:r>
            <a:r>
              <a:rPr lang="en-US" sz="2400" dirty="0" err="1" smtClean="0"/>
              <a:t>perseroan</a:t>
            </a:r>
            <a:r>
              <a:rPr lang="en-US" sz="2400" dirty="0" smtClean="0"/>
              <a:t>,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, </a:t>
            </a:r>
            <a:r>
              <a:rPr lang="en-US" sz="2400" dirty="0" err="1" smtClean="0"/>
              <a:t>Pendaftaran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, </a:t>
            </a:r>
            <a:r>
              <a:rPr lang="en-US" sz="2400" dirty="0" err="1" smtClean="0"/>
              <a:t>peraturan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(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), </a:t>
            </a:r>
            <a:r>
              <a:rPr lang="en-US" sz="2400" dirty="0" err="1" smtClean="0"/>
              <a:t>Pelelangan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penjualan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, </a:t>
            </a:r>
            <a:r>
              <a:rPr lang="en-US" sz="2400" dirty="0" err="1" smtClean="0"/>
              <a:t>dll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Model </a:t>
            </a:r>
            <a:r>
              <a:rPr lang="en-US" sz="3600" b="1" dirty="0" err="1" smtClean="0">
                <a:solidFill>
                  <a:srgbClr val="FF0000"/>
                </a:solidFill>
              </a:rPr>
              <a:t>Penyampaian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648200"/>
          </a:xfrm>
        </p:spPr>
        <p:txBody>
          <a:bodyPr>
            <a:no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sz="2400" b="1" i="1" dirty="0" smtClean="0"/>
              <a:t>Government-to-Government (G2G)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2400" dirty="0" err="1" smtClean="0"/>
              <a:t>Memungkinkan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pertukaran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online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basisdata</a:t>
            </a:r>
            <a:r>
              <a:rPr lang="en-US" sz="2400" dirty="0" smtClean="0"/>
              <a:t> </a:t>
            </a:r>
            <a:r>
              <a:rPr lang="en-US" sz="2400" dirty="0" err="1" smtClean="0"/>
              <a:t>terintegrasi</a:t>
            </a:r>
            <a:r>
              <a:rPr lang="en-US" sz="2400" dirty="0" smtClean="0"/>
              <a:t>.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smtClean="0"/>
              <a:t>: </a:t>
            </a:r>
            <a:endParaRPr lang="en-US" sz="2400" dirty="0" smtClean="0"/>
          </a:p>
          <a:p>
            <a:pPr marL="114300" indent="0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dirty="0" err="1" smtClean="0"/>
              <a:t>Konsultasi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online</a:t>
            </a:r>
            <a:r>
              <a:rPr lang="en-US" sz="2400" dirty="0" smtClean="0"/>
              <a:t>,</a:t>
            </a:r>
          </a:p>
          <a:p>
            <a:pPr marL="114300" indent="0">
              <a:lnSpc>
                <a:spcPct val="150000"/>
              </a:lnSpc>
            </a:pPr>
            <a:r>
              <a:rPr lang="en-US" sz="2400" dirty="0" smtClean="0"/>
              <a:t> Blogging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kalangan</a:t>
            </a:r>
            <a:r>
              <a:rPr lang="en-US" sz="2400" dirty="0" smtClean="0"/>
              <a:t> </a:t>
            </a:r>
            <a:r>
              <a:rPr lang="en-US" sz="2400" dirty="0" err="1" smtClean="0"/>
              <a:t>legislatif</a:t>
            </a:r>
            <a:r>
              <a:rPr lang="en-US" sz="2400" dirty="0" smtClean="0"/>
              <a:t>, </a:t>
            </a:r>
          </a:p>
          <a:p>
            <a:pPr marL="114300" indent="0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online, </a:t>
            </a:r>
            <a:endParaRPr lang="en-US" sz="2400" dirty="0" smtClean="0"/>
          </a:p>
          <a:p>
            <a:pPr marL="114300" indent="0"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terpadu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Manfaat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686800" cy="4648200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dirty="0" err="1" smtClean="0"/>
              <a:t>Pelayanan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servis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 </a:t>
            </a:r>
            <a:r>
              <a:rPr lang="en-US" sz="2400" dirty="0" err="1" smtClean="0"/>
              <a:t>Informasidapat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disediakan</a:t>
            </a:r>
            <a:r>
              <a:rPr lang="en-US" sz="2400" dirty="0" smtClean="0"/>
              <a:t> 24 jam, 7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seminggu</a:t>
            </a:r>
            <a:r>
              <a:rPr lang="en-US" sz="2400" dirty="0" smtClean="0"/>
              <a:t>,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menunggu</a:t>
            </a:r>
            <a:r>
              <a:rPr lang="en-US" sz="2400" dirty="0" smtClean="0"/>
              <a:t> </a:t>
            </a:r>
            <a:r>
              <a:rPr lang="en-US" sz="2400" dirty="0" err="1" smtClean="0"/>
              <a:t>dibukanya</a:t>
            </a:r>
            <a:r>
              <a:rPr lang="en-US" sz="2400" dirty="0" smtClean="0"/>
              <a:t> </a:t>
            </a:r>
            <a:r>
              <a:rPr lang="en-US" sz="2400" dirty="0" err="1" smtClean="0"/>
              <a:t>kantor</a:t>
            </a:r>
            <a:r>
              <a:rPr lang="en-US" sz="2400" dirty="0" smtClean="0"/>
              <a:t> .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dicari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kantor</a:t>
            </a:r>
            <a:r>
              <a:rPr lang="en-US" sz="2400" dirty="0" smtClean="0"/>
              <a:t>, </a:t>
            </a:r>
            <a:r>
              <a:rPr lang="en-US" sz="2400" dirty="0" err="1" smtClean="0"/>
              <a:t>rumah</a:t>
            </a:r>
            <a:r>
              <a:rPr lang="en-US" sz="2400" dirty="0" smtClean="0"/>
              <a:t>,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fisik</a:t>
            </a:r>
            <a:r>
              <a:rPr lang="en-US" sz="2400" dirty="0" smtClean="0"/>
              <a:t> </a:t>
            </a:r>
            <a:r>
              <a:rPr lang="en-US" sz="2400" dirty="0" err="1" smtClean="0"/>
              <a:t>datang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kantor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pemeritah</a:t>
            </a:r>
            <a:r>
              <a:rPr lang="en-US" sz="2400" dirty="0" smtClean="0"/>
              <a:t>, </a:t>
            </a:r>
            <a:r>
              <a:rPr lang="en-US" sz="2400" dirty="0" err="1" smtClean="0"/>
              <a:t>pelaku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.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keterbukaan</a:t>
            </a:r>
            <a:r>
              <a:rPr lang="en-US" sz="2400" dirty="0" smtClean="0"/>
              <a:t> [</a:t>
            </a:r>
            <a:r>
              <a:rPr lang="en-US" sz="2400" dirty="0" err="1" smtClean="0"/>
              <a:t>transparansi</a:t>
            </a:r>
            <a:r>
              <a:rPr lang="en-US" sz="2400" dirty="0" smtClean="0"/>
              <a:t>]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. </a:t>
            </a:r>
            <a:r>
              <a:rPr lang="en-US" sz="2400" dirty="0" err="1" smtClean="0"/>
              <a:t>Keterbukaan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menghilangkan</a:t>
            </a:r>
            <a:r>
              <a:rPr lang="en-US" sz="2400" dirty="0" smtClean="0"/>
              <a:t>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curiga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kekesalan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Manfaat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686800" cy="4648200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mencukupi</a:t>
            </a:r>
            <a:r>
              <a:rPr lang="en-US" sz="2400" dirty="0" smtClean="0"/>
              <a:t>,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belajar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pilihannya</a:t>
            </a:r>
            <a:r>
              <a:rPr lang="en-US" sz="2400" dirty="0" smtClean="0"/>
              <a:t>.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, data-data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sekolah</a:t>
            </a:r>
            <a:r>
              <a:rPr lang="en-US" sz="2400" dirty="0" smtClean="0"/>
              <a:t>;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,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tampung</a:t>
            </a:r>
            <a:r>
              <a:rPr lang="en-US" sz="2400" dirty="0" smtClean="0"/>
              <a:t> </a:t>
            </a:r>
            <a:r>
              <a:rPr lang="en-US" sz="2400" dirty="0" err="1" smtClean="0"/>
              <a:t>murid</a:t>
            </a:r>
            <a:r>
              <a:rPr lang="en-US" sz="2400" dirty="0" smtClean="0"/>
              <a:t>, passing grade,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sebagainya</a:t>
            </a:r>
            <a:r>
              <a:rPr lang="en-US" sz="2400" dirty="0" smtClean="0"/>
              <a:t>,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online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tua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sekolah</a:t>
            </a:r>
            <a:r>
              <a:rPr lang="en-US" sz="2400" dirty="0" smtClean="0"/>
              <a:t> yang pas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anaknya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algn="just" fontAlgn="base">
              <a:lnSpc>
                <a:spcPct val="150000"/>
              </a:lnSpc>
            </a:pPr>
            <a:r>
              <a:rPr lang="en-US" sz="2400" dirty="0" err="1" smtClean="0"/>
              <a:t>Pelaksanaan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</a:t>
            </a:r>
            <a:r>
              <a:rPr lang="en-US" sz="2400" dirty="0" smtClean="0"/>
              <a:t> .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, </a:t>
            </a:r>
            <a:r>
              <a:rPr lang="en-US" sz="2400" dirty="0" err="1" smtClean="0"/>
              <a:t>koordinasi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smtClean="0"/>
              <a:t>e-mail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bahkan</a:t>
            </a:r>
            <a:r>
              <a:rPr lang="en-US" sz="2400" dirty="0" smtClean="0"/>
              <a:t> </a:t>
            </a:r>
            <a:r>
              <a:rPr lang="en-US" sz="2400" i="1" dirty="0" smtClean="0"/>
              <a:t>video conference</a:t>
            </a:r>
            <a:r>
              <a:rPr lang="en-US" sz="2400" dirty="0" smtClean="0"/>
              <a:t> 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Kelemahan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371600"/>
            <a:ext cx="8001000" cy="4648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/>
              <a:t>Kurangnya</a:t>
            </a:r>
            <a:r>
              <a:rPr lang="en-US" sz="2400" dirty="0" smtClean="0"/>
              <a:t> </a:t>
            </a:r>
            <a:r>
              <a:rPr lang="en-US" sz="2400" dirty="0" err="1" smtClean="0"/>
              <a:t>ketersediaan</a:t>
            </a:r>
            <a:r>
              <a:rPr lang="en-US" sz="2400" dirty="0" smtClean="0"/>
              <a:t> </a:t>
            </a:r>
            <a:r>
              <a:rPr lang="en-US" sz="2400" dirty="0" err="1" smtClean="0"/>
              <a:t>infrastruktur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telekomunikasi</a:t>
            </a:r>
            <a:r>
              <a:rPr lang="en-US" sz="2400" dirty="0" smtClean="0"/>
              <a:t>. </a:t>
            </a:r>
            <a:r>
              <a:rPr lang="en-US" sz="2400" dirty="0" err="1" smtClean="0"/>
              <a:t>Jaringan</a:t>
            </a:r>
            <a:r>
              <a:rPr lang="en-US" sz="2400" dirty="0" smtClean="0"/>
              <a:t> </a:t>
            </a:r>
            <a:r>
              <a:rPr lang="en-US" sz="2400" dirty="0" err="1" smtClean="0"/>
              <a:t>telepon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tersedia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Indonesia.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penggunaan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telekomunikasi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mahal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banyaknya</a:t>
            </a:r>
            <a:r>
              <a:rPr lang="en-US" sz="2400" dirty="0" smtClean="0"/>
              <a:t> </a:t>
            </a:r>
            <a:r>
              <a:rPr lang="en-US" sz="2400" dirty="0" err="1" smtClean="0"/>
              <a:t>penyelenggara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mengakomodir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fasilitas</a:t>
            </a:r>
            <a:r>
              <a:rPr lang="en-US" sz="2400" dirty="0" smtClean="0"/>
              <a:t> internet. 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4000" t="-7000" r="4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Tahapan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e-</a:t>
            </a:r>
            <a:r>
              <a:rPr lang="en-US" sz="3600" b="1" i="1" dirty="0" err="1" smtClean="0">
                <a:solidFill>
                  <a:srgbClr val="FF0000"/>
                </a:solidFill>
              </a:rPr>
              <a:t>Goverment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534400" cy="4648200"/>
          </a:xfrm>
        </p:spPr>
        <p:txBody>
          <a:bodyPr>
            <a:noAutofit/>
          </a:bodyPr>
          <a:lstStyle/>
          <a:p>
            <a:pPr marL="114300" lvl="0" indent="0">
              <a:lnSpc>
                <a:spcPct val="150000"/>
              </a:lnSpc>
              <a:buNone/>
            </a:pP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Inpres</a:t>
            </a:r>
            <a:r>
              <a:rPr lang="en-US" sz="2400" dirty="0" smtClean="0"/>
              <a:t> </a:t>
            </a:r>
            <a:r>
              <a:rPr lang="en-US" sz="2400" dirty="0" smtClean="0"/>
              <a:t>no.3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2003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,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b="1" dirty="0" smtClean="0"/>
              <a:t>Tingkat </a:t>
            </a:r>
            <a:r>
              <a:rPr lang="en-US" sz="2400" b="1" dirty="0" err="1" smtClean="0"/>
              <a:t>persiapan</a:t>
            </a:r>
            <a:r>
              <a:rPr lang="en-US" sz="2400" dirty="0" smtClean="0"/>
              <a:t>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:</a:t>
            </a:r>
            <a:endParaRPr lang="en-US" sz="2400" dirty="0" smtClean="0"/>
          </a:p>
          <a:p>
            <a:pPr marL="509588" lvl="0" indent="-225425">
              <a:lnSpc>
                <a:spcPct val="150000"/>
              </a:lnSpc>
            </a:pP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situs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;</a:t>
            </a:r>
          </a:p>
          <a:p>
            <a:pPr marL="509588" lvl="0" indent="-225425">
              <a:lnSpc>
                <a:spcPct val="150000"/>
              </a:lnSpc>
            </a:pPr>
            <a:r>
              <a:rPr lang="en-US" sz="2400" dirty="0" err="1" smtClean="0"/>
              <a:t>Penyiapan</a:t>
            </a:r>
            <a:r>
              <a:rPr lang="en-US" sz="2400" dirty="0" smtClean="0"/>
              <a:t> SDM;</a:t>
            </a:r>
          </a:p>
          <a:p>
            <a:pPr marL="509588" lvl="0" indent="-225425">
              <a:lnSpc>
                <a:spcPct val="150000"/>
              </a:lnSpc>
            </a:pPr>
            <a:r>
              <a:rPr lang="en-US" sz="2400" dirty="0" err="1" smtClean="0"/>
              <a:t>Penyiapan</a:t>
            </a:r>
            <a:r>
              <a:rPr lang="en-US" sz="2400" dirty="0" smtClean="0"/>
              <a:t> </a:t>
            </a:r>
            <a:r>
              <a:rPr lang="en-US" sz="2400" dirty="0" err="1" smtClean="0"/>
              <a:t>sarana</a:t>
            </a:r>
            <a:r>
              <a:rPr lang="en-US" sz="2400" dirty="0" smtClean="0"/>
              <a:t> </a:t>
            </a:r>
            <a:r>
              <a:rPr lang="en-US" sz="2400" dirty="0" err="1" smtClean="0"/>
              <a:t>akses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menyediakan</a:t>
            </a:r>
            <a:r>
              <a:rPr lang="en-US" sz="2400" dirty="0" smtClean="0"/>
              <a:t> </a:t>
            </a:r>
            <a:r>
              <a:rPr lang="en-US" sz="2400" dirty="0" err="1" smtClean="0"/>
              <a:t>sarana</a:t>
            </a:r>
            <a:r>
              <a:rPr lang="en-US" sz="2400" dirty="0" smtClean="0"/>
              <a:t> Multipurpose Community Center, </a:t>
            </a:r>
            <a:r>
              <a:rPr lang="en-US" sz="2400" dirty="0" err="1" smtClean="0"/>
              <a:t>Wernet</a:t>
            </a:r>
            <a:r>
              <a:rPr lang="en-US" sz="2400" dirty="0" smtClean="0"/>
              <a:t>, </a:t>
            </a:r>
            <a:r>
              <a:rPr lang="en-US" sz="2400" dirty="0" err="1" smtClean="0"/>
              <a:t>dll</a:t>
            </a:r>
            <a:r>
              <a:rPr lang="en-US" sz="2400" dirty="0" smtClean="0"/>
              <a:t>;</a:t>
            </a:r>
          </a:p>
          <a:p>
            <a:pPr marL="509588" lvl="0" indent="-225425">
              <a:lnSpc>
                <a:spcPct val="150000"/>
              </a:lnSpc>
            </a:pPr>
            <a:r>
              <a:rPr lang="en-US" sz="2400" dirty="0" err="1" smtClean="0"/>
              <a:t>Sosialisasi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situs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internal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427750"/>
            <a:ext cx="1477963" cy="3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Half Frame 5"/>
          <p:cNvSpPr/>
          <p:nvPr/>
        </p:nvSpPr>
        <p:spPr>
          <a:xfrm>
            <a:off x="0" y="0"/>
            <a:ext cx="9144000" cy="6858000"/>
          </a:xfrm>
          <a:prstGeom prst="halfFrame">
            <a:avLst>
              <a:gd name="adj1" fmla="val 2284"/>
              <a:gd name="adj2" fmla="val 275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796</Words>
  <Application>Microsoft Office PowerPoint</Application>
  <PresentationFormat>On-screen Show (4:3)</PresentationFormat>
  <Paragraphs>109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Origin</vt:lpstr>
      <vt:lpstr>Slide 1</vt:lpstr>
      <vt:lpstr>E-Goverment</vt:lpstr>
      <vt:lpstr>Model Penyampaian</vt:lpstr>
      <vt:lpstr>Model Penyampaian</vt:lpstr>
      <vt:lpstr>Model Penyampaian</vt:lpstr>
      <vt:lpstr>Manfaat</vt:lpstr>
      <vt:lpstr>Manfaat</vt:lpstr>
      <vt:lpstr>Kelemahan</vt:lpstr>
      <vt:lpstr>Tahapan e-Goverment</vt:lpstr>
      <vt:lpstr>Tahapan e-Goverment</vt:lpstr>
      <vt:lpstr>Tahapan e-Goverment</vt:lpstr>
      <vt:lpstr>e-Government di Indonesia</vt:lpstr>
      <vt:lpstr>e-Government di Indonesia</vt:lpstr>
      <vt:lpstr>e-KTP Wujud Penerapan e-Goverment</vt:lpstr>
      <vt:lpstr>e-KTP Wujud Penerapan e-Goverment</vt:lpstr>
      <vt:lpstr>e-KTP Wujud Penerapan e-Goverment</vt:lpstr>
      <vt:lpstr>e-KTP Wujud Penerapan e-Goverment</vt:lpstr>
      <vt:lpstr>e-KTP Wujud Penerapan e-Goverment</vt:lpstr>
      <vt:lpstr>e-KTP Wujud Penerapan e-Goverment</vt:lpstr>
      <vt:lpstr>Daftar Pustaka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Sony</cp:lastModifiedBy>
  <cp:revision>5</cp:revision>
  <dcterms:created xsi:type="dcterms:W3CDTF">2014-03-17T17:19:23Z</dcterms:created>
  <dcterms:modified xsi:type="dcterms:W3CDTF">2014-03-17T18:01:28Z</dcterms:modified>
</cp:coreProperties>
</file>