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3" r:id="rId17"/>
    <p:sldId id="292" r:id="rId18"/>
    <p:sldId id="30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1" r:id="rId27"/>
    <p:sldId id="304" r:id="rId28"/>
    <p:sldId id="305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C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712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696464"/>
                </a:solidFill>
              </a:rPr>
              <a:pPr/>
              <a:t>5/12/2014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>
                <a:solidFill>
                  <a:srgbClr val="04617B"/>
                </a:solidFill>
              </a:rPr>
              <a:pPr/>
              <a:t>5/12/2014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8D20FF-9B1B-4BF4-8729-851522B4588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3C4E9E-6BFC-4863-9D6B-7C4390441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8D20FF-9B1B-4BF4-8729-851522B45887}" type="datetimeFigureOut">
              <a:rPr lang="en-US" smtClean="0">
                <a:solidFill>
                  <a:srgbClr val="696464"/>
                </a:solidFill>
              </a:rPr>
              <a:pPr/>
              <a:t>5/12/2014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3C4E9E-6BFC-4863-9D6B-7C4390441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52400" y="76200"/>
            <a:ext cx="9525000" cy="914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cap="all" dirty="0" smtClean="0">
                <a:solidFill>
                  <a:srgbClr val="351CCE"/>
                </a:solidFill>
                <a:latin typeface="Tw Cen MT" pitchFamily="34" charset="0"/>
              </a:rPr>
              <a:t>Information system security</a:t>
            </a:r>
            <a:endParaRPr lang="en-US" sz="4800" b="1" i="1" cap="all" dirty="0">
              <a:solidFill>
                <a:srgbClr val="351CCE"/>
              </a:solidFill>
              <a:latin typeface="Tw Cen M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5792" y="3505200"/>
            <a:ext cx="7272808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1638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C64847">
                    <a:lumMod val="50000"/>
                  </a:srgbClr>
                </a:solidFill>
              </a:rPr>
              <a:t>Johanes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 Kevin </a:t>
            </a:r>
            <a:r>
              <a:rPr lang="en-US" sz="2800" dirty="0" err="1" smtClean="0">
                <a:solidFill>
                  <a:srgbClr val="C64847">
                    <a:lumMod val="50000"/>
                  </a:srgbClr>
                </a:solidFill>
              </a:rPr>
              <a:t>Lumadi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    	1501151501</a:t>
            </a:r>
            <a:b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</a:b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Deny </a:t>
            </a:r>
            <a:r>
              <a:rPr lang="en-US" sz="2800" dirty="0" err="1" smtClean="0">
                <a:solidFill>
                  <a:srgbClr val="C64847">
                    <a:lumMod val="50000"/>
                  </a:srgbClr>
                </a:solidFill>
              </a:rPr>
              <a:t>Setiawan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	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	1501152580</a:t>
            </a:r>
            <a:b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</a:br>
            <a:r>
              <a:rPr lang="en-US" sz="2800" dirty="0" err="1" smtClean="0">
                <a:solidFill>
                  <a:srgbClr val="C64847">
                    <a:lumMod val="50000"/>
                  </a:srgbClr>
                </a:solidFill>
              </a:rPr>
              <a:t>Machliza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 Devi </a:t>
            </a:r>
            <a:r>
              <a:rPr lang="en-US" sz="2800" dirty="0" err="1" smtClean="0">
                <a:solidFill>
                  <a:srgbClr val="C64847">
                    <a:lumMod val="50000"/>
                  </a:srgbClr>
                </a:solidFill>
              </a:rPr>
              <a:t>Sasmita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 	1501169511</a:t>
            </a:r>
            <a:b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</a:b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Silvia Line			1501171466</a:t>
            </a:r>
            <a:b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</a:b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Billie </a:t>
            </a:r>
            <a:r>
              <a:rPr lang="en-US" sz="2800" dirty="0" err="1" smtClean="0">
                <a:solidFill>
                  <a:srgbClr val="C64847">
                    <a:lumMod val="50000"/>
                  </a:srgbClr>
                </a:solidFill>
              </a:rPr>
              <a:t>Enceil</a:t>
            </a:r>
            <a:r>
              <a:rPr lang="en-US" sz="2800" dirty="0" smtClean="0">
                <a:solidFill>
                  <a:srgbClr val="C64847">
                    <a:lumMod val="50000"/>
                  </a:srgbClr>
                </a:solidFill>
              </a:rPr>
              <a:t>		1501171951</a:t>
            </a:r>
            <a:endParaRPr lang="en-US" sz="2800" dirty="0">
              <a:solidFill>
                <a:srgbClr val="C64847">
                  <a:lumMod val="50000"/>
                </a:srgb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391400" y="5943600"/>
            <a:ext cx="1388368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ts val="700"/>
              </a:spcBef>
              <a:buClr>
                <a:srgbClr val="009DD9"/>
              </a:buClr>
              <a:buSzPct val="60000"/>
              <a:buFont typeface="Wingdings"/>
              <a:buNone/>
              <a:defRPr/>
            </a:pPr>
            <a:r>
              <a:rPr lang="en-US" sz="3200" dirty="0" smtClean="0">
                <a:solidFill>
                  <a:prstClr val="white">
                    <a:lumMod val="50000"/>
                  </a:prstClr>
                </a:solidFill>
              </a:rPr>
              <a:t>06-PFM</a:t>
            </a:r>
            <a:endParaRPr lang="en-US" sz="3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676400" y="28956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Topik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Topik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Lanjutan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 descr="C:\Users\Sony\Desktop\L 4893 zaa\iso_certifi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1120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91600" y="0"/>
            <a:ext cx="19811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Fig01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85800"/>
            <a:ext cx="8229601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Pendekatan</a:t>
            </a:r>
            <a:r>
              <a:rPr lang="en-US" sz="4400" dirty="0" smtClean="0"/>
              <a:t> </a:t>
            </a:r>
            <a:r>
              <a:rPr lang="en-US" sz="4400" i="1" dirty="0" smtClean="0"/>
              <a:t>Top Down </a:t>
            </a:r>
            <a:r>
              <a:rPr lang="en-US" sz="4400" dirty="0" smtClean="0"/>
              <a:t>&amp; </a:t>
            </a:r>
            <a:r>
              <a:rPr lang="en-US" sz="4400" i="1" dirty="0" smtClean="0"/>
              <a:t>Bottom Up </a:t>
            </a:r>
            <a:endParaRPr lang="en-US" sz="44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Security SDLC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3914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dirty="0" err="1" smtClean="0">
                <a:ea typeface="新細明體" charset="-120"/>
              </a:rPr>
              <a:t>Fase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atau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tahap</a:t>
            </a:r>
            <a:r>
              <a:rPr lang="en-US" altLang="zh-TW" sz="3200" dirty="0" smtClean="0">
                <a:ea typeface="新細明體" charset="-120"/>
              </a:rPr>
              <a:t> yang </a:t>
            </a:r>
            <a:r>
              <a:rPr lang="en-US" altLang="zh-TW" sz="3200" dirty="0" err="1" smtClean="0">
                <a:ea typeface="新細明體" charset="-120"/>
              </a:rPr>
              <a:t>ada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dalam</a:t>
            </a:r>
            <a:r>
              <a:rPr lang="en-US" altLang="zh-TW" sz="3200" dirty="0" smtClean="0">
                <a:ea typeface="新細明體" charset="-120"/>
              </a:rPr>
              <a:t> SDLC </a:t>
            </a:r>
            <a:r>
              <a:rPr lang="en-US" altLang="zh-TW" sz="3200" dirty="0" err="1" smtClean="0">
                <a:ea typeface="新細明體" charset="-120"/>
              </a:rPr>
              <a:t>tradisional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di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adaptasi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untuk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mendukung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implementasi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proyek</a:t>
            </a:r>
            <a:r>
              <a:rPr lang="en-US" altLang="zh-TW" sz="3200" dirty="0" smtClean="0">
                <a:ea typeface="新細明體" charset="-120"/>
              </a:rPr>
              <a:t> security</a:t>
            </a:r>
          </a:p>
          <a:p>
            <a:pPr algn="just">
              <a:lnSpc>
                <a:spcPct val="150000"/>
              </a:lnSpc>
            </a:pPr>
            <a:r>
              <a:rPr lang="en-US" altLang="zh-TW" sz="3200" dirty="0" err="1" smtClean="0">
                <a:ea typeface="新細明體" charset="-120"/>
              </a:rPr>
              <a:t>Proses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dasarnya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yaitu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mengidentifikasikan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dan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mengontrol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ancaman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untuk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menghalaunya</a:t>
            </a:r>
            <a:r>
              <a:rPr lang="en-US" altLang="zh-TW" sz="3200" dirty="0" smtClean="0">
                <a:ea typeface="新細明體" charset="-120"/>
              </a:rPr>
              <a:t>.</a:t>
            </a:r>
            <a:endParaRPr lang="en-US" altLang="zh-TW" sz="3200" dirty="0" smtClean="0">
              <a:ea typeface="新細明體" charset="-120"/>
            </a:endParaRPr>
          </a:p>
          <a:p>
            <a:pPr algn="just">
              <a:lnSpc>
                <a:spcPct val="150000"/>
              </a:lnSpc>
              <a:buNone/>
            </a:pP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05400"/>
            <a:ext cx="1658855" cy="16764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Security SDLC (</a:t>
            </a:r>
            <a:r>
              <a:rPr lang="en-US" sz="4400" i="1" dirty="0" err="1" smtClean="0"/>
              <a:t>lanj</a:t>
            </a:r>
            <a:r>
              <a:rPr lang="en-US" sz="4400" i="1" dirty="0" smtClean="0"/>
              <a:t>…)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3914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Tahap-tahap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i="1" dirty="0" smtClean="0"/>
              <a:t>Security SDLC</a:t>
            </a:r>
          </a:p>
          <a:p>
            <a:pPr marL="914400" indent="-573088">
              <a:lnSpc>
                <a:spcPct val="150000"/>
              </a:lnSpc>
              <a:buFont typeface="Calibri" pitchFamily="34" charset="0"/>
              <a:buChar char="₋"/>
            </a:pPr>
            <a:r>
              <a:rPr lang="en-US" sz="3200" i="1" dirty="0" smtClean="0"/>
              <a:t>Investigation</a:t>
            </a:r>
          </a:p>
          <a:p>
            <a:pPr marL="914400" indent="-573088">
              <a:lnSpc>
                <a:spcPct val="150000"/>
              </a:lnSpc>
              <a:buFont typeface="Calibri" pitchFamily="34" charset="0"/>
              <a:buChar char="₋"/>
            </a:pPr>
            <a:r>
              <a:rPr lang="en-US" sz="3200" i="1" dirty="0" smtClean="0"/>
              <a:t>Analysis</a:t>
            </a:r>
          </a:p>
          <a:p>
            <a:pPr marL="914400" indent="-573088">
              <a:lnSpc>
                <a:spcPct val="150000"/>
              </a:lnSpc>
              <a:buFont typeface="Calibri" pitchFamily="34" charset="0"/>
              <a:buChar char="₋"/>
            </a:pPr>
            <a:r>
              <a:rPr lang="en-US" sz="3200" i="1" dirty="0" smtClean="0"/>
              <a:t>Logical &amp;Physical Design</a:t>
            </a:r>
          </a:p>
          <a:p>
            <a:pPr marL="914400" indent="-573088">
              <a:lnSpc>
                <a:spcPct val="150000"/>
              </a:lnSpc>
              <a:buFont typeface="Calibri" pitchFamily="34" charset="0"/>
              <a:buChar char="₋"/>
            </a:pPr>
            <a:r>
              <a:rPr lang="en-US" sz="3200" i="1" dirty="0" smtClean="0"/>
              <a:t>Implementation</a:t>
            </a:r>
          </a:p>
          <a:p>
            <a:pPr marL="914400" indent="-573088">
              <a:lnSpc>
                <a:spcPct val="150000"/>
              </a:lnSpc>
              <a:buFont typeface="Calibri" pitchFamily="34" charset="0"/>
              <a:buChar char="₋"/>
            </a:pPr>
            <a:r>
              <a:rPr lang="en-US" sz="3200" i="1" dirty="0" smtClean="0"/>
              <a:t>Maintenance &amp; Change</a:t>
            </a:r>
            <a:endParaRPr lang="en-US" sz="32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05400"/>
            <a:ext cx="1658855" cy="16764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Fig01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34282"/>
            <a:ext cx="7091892" cy="53189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Metodologi</a:t>
            </a:r>
            <a:r>
              <a:rPr lang="en-US" sz="4400" dirty="0" smtClean="0"/>
              <a:t> SDLC </a:t>
            </a:r>
            <a:r>
              <a:rPr lang="en-US" sz="4400" i="1" dirty="0" smtClean="0"/>
              <a:t>Waterfall</a:t>
            </a:r>
            <a:endParaRPr lang="en-US" sz="44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750"/>
            <a:ext cx="7841997" cy="51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Ancaman</a:t>
            </a:r>
            <a:r>
              <a:rPr lang="en-US" sz="4400" dirty="0" smtClean="0"/>
              <a:t> </a:t>
            </a:r>
            <a:r>
              <a:rPr lang="en-US" sz="4400" i="1" dirty="0" smtClean="0"/>
              <a:t>Information Security</a:t>
            </a:r>
            <a:endParaRPr lang="en-US" sz="44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i="1" dirty="0" smtClean="0"/>
              <a:t>cybercrime </a:t>
            </a:r>
            <a:r>
              <a:rPr lang="en-US" sz="3200" dirty="0" smtClean="0"/>
              <a:t>yang </a:t>
            </a: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5438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Morris Worm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Typosquatting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Physhing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klikbca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 err="1" smtClean="0"/>
              <a:t>Heartbleed</a:t>
            </a:r>
            <a:r>
              <a:rPr lang="en-US" sz="3200" dirty="0" smtClean="0"/>
              <a:t> Bug yang </a:t>
            </a:r>
            <a:r>
              <a:rPr lang="en-US" sz="3200" dirty="0" err="1" smtClean="0"/>
              <a:t>menjangkit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ratusan</a:t>
            </a:r>
            <a:r>
              <a:rPr lang="en-US" sz="3200" dirty="0" smtClean="0"/>
              <a:t> </a:t>
            </a:r>
            <a:r>
              <a:rPr lang="en-US" sz="3200" dirty="0" smtClean="0"/>
              <a:t>website</a:t>
            </a:r>
            <a:endParaRPr lang="en-US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648200"/>
            <a:ext cx="229678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Keamanan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3914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menanggulangi</a:t>
            </a:r>
            <a:r>
              <a:rPr lang="en-US" sz="3200" dirty="0" smtClean="0"/>
              <a:t> </a:t>
            </a:r>
            <a:r>
              <a:rPr lang="en-US" sz="3200" i="1" dirty="0" smtClean="0"/>
              <a:t>cybercrime,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keamanan</a:t>
            </a:r>
            <a:r>
              <a:rPr lang="en-US" sz="3200" dirty="0" smtClean="0"/>
              <a:t>, </a:t>
            </a:r>
            <a:r>
              <a:rPr lang="en-US" sz="3200" dirty="0" err="1" smtClean="0"/>
              <a:t>yaitu</a:t>
            </a:r>
            <a:r>
              <a:rPr lang="en-US" sz="3200" dirty="0" smtClean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Intrusion Detection &amp; Prevention </a:t>
            </a:r>
            <a:r>
              <a:rPr lang="en-US" sz="3200" dirty="0" smtClean="0"/>
              <a:t>Systems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Firewall &amp; VPN</a:t>
            </a:r>
            <a:endParaRPr lang="en-US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0668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192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</a:t>
            </a:r>
            <a:r>
              <a:rPr lang="en-US" sz="3200" dirty="0" smtClean="0"/>
              <a:t>&amp; </a:t>
            </a:r>
            <a:r>
              <a:rPr lang="en-US" sz="3200" dirty="0" smtClean="0"/>
              <a:t>Prevention Systems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3914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Intrusion 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penyerang</a:t>
            </a:r>
            <a:r>
              <a:rPr lang="en-US" sz="3200" dirty="0" smtClean="0"/>
              <a:t> </a:t>
            </a:r>
            <a:r>
              <a:rPr lang="en-US" sz="3200" dirty="0" err="1" smtClean="0"/>
              <a:t>mencoba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masuk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menggangu</a:t>
            </a:r>
            <a:r>
              <a:rPr lang="en-US" sz="3200" dirty="0" smtClean="0"/>
              <a:t> </a:t>
            </a:r>
            <a:r>
              <a:rPr lang="en-US" sz="3200" dirty="0" err="1" smtClean="0"/>
              <a:t>jalannya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maksud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kerusakan</a:t>
            </a:r>
            <a:endParaRPr lang="en-US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391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disebarluaskan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otomatis</a:t>
            </a:r>
            <a:r>
              <a:rPr lang="en-US" sz="3200" dirty="0" smtClean="0"/>
              <a:t>, </a:t>
            </a:r>
            <a:r>
              <a:rPr lang="en-US" sz="3200" dirty="0" err="1" smtClean="0"/>
              <a:t>kasus</a:t>
            </a:r>
            <a:r>
              <a:rPr lang="en-US" sz="3200" dirty="0" smtClean="0"/>
              <a:t> </a:t>
            </a:r>
            <a:r>
              <a:rPr lang="en-US" sz="3200" dirty="0" err="1" smtClean="0"/>
              <a:t>seoerti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terjangkit</a:t>
            </a:r>
            <a:r>
              <a:rPr lang="en-US" sz="3200" dirty="0" smtClean="0"/>
              <a:t> virus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diserang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ddos</a:t>
            </a:r>
            <a:r>
              <a:rPr lang="en-US" sz="3200" dirty="0" smtClean="0"/>
              <a:t> (</a:t>
            </a:r>
            <a:r>
              <a:rPr lang="en-US" sz="3200" i="1" dirty="0" smtClean="0"/>
              <a:t>distributed denial-of-service attacks</a:t>
            </a:r>
            <a:r>
              <a:rPr lang="en-US" sz="3200" dirty="0" smtClean="0"/>
              <a:t>)</a:t>
            </a:r>
          </a:p>
        </p:txBody>
      </p: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</a:t>
            </a:r>
            <a:r>
              <a:rPr lang="en-US" sz="3200" dirty="0" smtClean="0"/>
              <a:t>&amp; </a:t>
            </a:r>
            <a:r>
              <a:rPr lang="en-US" sz="3200" dirty="0" smtClean="0"/>
              <a:t>Prevention </a:t>
            </a:r>
            <a:r>
              <a:rPr lang="en-US" sz="3200" dirty="0" smtClean="0"/>
              <a:t>Systems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1676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&amp; Prevention Systems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7543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pencegahan</a:t>
            </a:r>
            <a:r>
              <a:rPr lang="en-US" sz="3200" dirty="0" smtClean="0"/>
              <a:t> </a:t>
            </a:r>
            <a:r>
              <a:rPr lang="en-US" sz="3200" dirty="0" err="1" smtClean="0"/>
              <a:t>gangguan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</a:p>
          <a:p>
            <a:pPr marL="682625" indent="-341313">
              <a:buFont typeface="Calibri" pitchFamily="34" charset="0"/>
              <a:buChar char="₋"/>
            </a:pPr>
            <a:r>
              <a:rPr lang="en-US" sz="3200" dirty="0" err="1" smtClean="0"/>
              <a:t>Menulis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menerapkan</a:t>
            </a:r>
            <a:r>
              <a:rPr lang="en-US" sz="3200" dirty="0" smtClean="0"/>
              <a:t> </a:t>
            </a:r>
            <a:r>
              <a:rPr lang="en-US" sz="3200" dirty="0" err="1" smtClean="0"/>
              <a:t>kebijakan</a:t>
            </a:r>
            <a:r>
              <a:rPr lang="en-US" sz="3200" dirty="0" smtClean="0"/>
              <a:t> </a:t>
            </a:r>
            <a:r>
              <a:rPr lang="en-US" sz="3200" dirty="0" err="1" smtClean="0"/>
              <a:t>keamanan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perusahaan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baik</a:t>
            </a:r>
            <a:r>
              <a:rPr lang="en-US" sz="3200" dirty="0" smtClean="0"/>
              <a:t>.</a:t>
            </a:r>
          </a:p>
          <a:p>
            <a:pPr marL="682625" indent="-341313">
              <a:buFont typeface="Calibri" pitchFamily="34" charset="0"/>
              <a:buChar char="₋"/>
            </a:pPr>
            <a:r>
              <a:rPr lang="en-US" sz="3200" dirty="0" err="1" smtClean="0"/>
              <a:t>Merencanakan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menjalankan</a:t>
            </a:r>
            <a:r>
              <a:rPr lang="en-US" sz="3200" dirty="0" smtClean="0"/>
              <a:t> program </a:t>
            </a:r>
            <a:r>
              <a:rPr lang="en-US" sz="3200" dirty="0" err="1" smtClean="0"/>
              <a:t>keamanan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endParaRPr lang="en-US" sz="3200" dirty="0" smtClean="0"/>
          </a:p>
          <a:p>
            <a:pPr marL="682625" indent="-341313">
              <a:buFont typeface="Calibri" pitchFamily="34" charset="0"/>
              <a:buChar char="₋"/>
            </a:pPr>
            <a:r>
              <a:rPr lang="en-US" sz="3200" dirty="0" err="1" smtClean="0"/>
              <a:t>Instalasi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mengetes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(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i="1" dirty="0" smtClean="0"/>
              <a:t>firewall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 smtClean="0"/>
              <a:t>intrusion detection systems</a:t>
            </a:r>
            <a:r>
              <a:rPr lang="en-US" sz="3200" dirty="0" smtClean="0"/>
              <a:t>)</a:t>
            </a:r>
          </a:p>
          <a:p>
            <a:pPr marL="682625" indent="-341313">
              <a:buFont typeface="Calibri" pitchFamily="34" charset="0"/>
              <a:buChar char="₋"/>
            </a:pP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mengukur</a:t>
            </a:r>
            <a:r>
              <a:rPr lang="en-US" sz="3200" dirty="0" smtClean="0"/>
              <a:t> </a:t>
            </a:r>
            <a:r>
              <a:rPr lang="en-US" sz="3200" dirty="0" err="1" smtClean="0"/>
              <a:t>keefektifan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682625" indent="-341313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pelatihan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karyawan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kegiatan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endParaRPr lang="en-US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3716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Information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20574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zh-TW" dirty="0" err="1" smtClean="0">
                <a:ea typeface="新細明體" charset="-120"/>
              </a:rPr>
              <a:t>Nilai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dari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sebuah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informasi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datang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dari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karakteristik</a:t>
            </a:r>
            <a:r>
              <a:rPr lang="en-US" altLang="zh-TW" dirty="0" smtClean="0">
                <a:ea typeface="新細明體" charset="-120"/>
              </a:rPr>
              <a:t> yang </a:t>
            </a:r>
            <a:r>
              <a:rPr lang="en-US" altLang="zh-TW" dirty="0" err="1" smtClean="0">
                <a:ea typeface="新細明體" charset="-120"/>
              </a:rPr>
              <a:t>dimilikinya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lvl="0">
              <a:lnSpc>
                <a:spcPct val="160000"/>
              </a:lnSpc>
            </a:pPr>
            <a:r>
              <a:rPr lang="en-US" altLang="zh-TW" dirty="0" err="1" smtClean="0">
                <a:ea typeface="新細明體" charset="-120"/>
              </a:rPr>
              <a:t>Karakteristik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dari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sebuah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informasi</a:t>
            </a:r>
            <a:endParaRPr lang="en-US" altLang="zh-TW" dirty="0" smtClean="0">
              <a:ea typeface="新細明體" charset="-120"/>
            </a:endParaRPr>
          </a:p>
          <a:p>
            <a:pPr>
              <a:lnSpc>
                <a:spcPct val="160000"/>
              </a:lnSpc>
            </a:pPr>
            <a:endParaRPr lang="en-US" altLang="zh-TW" dirty="0" smtClean="0">
              <a:ea typeface="新細明體" charset="-120"/>
            </a:endParaRPr>
          </a:p>
          <a:p>
            <a:pPr>
              <a:lnSpc>
                <a:spcPct val="160000"/>
              </a:lnSpc>
            </a:pPr>
            <a:endParaRPr lang="en-US" altLang="zh-TW" dirty="0" smtClean="0">
              <a:ea typeface="新細明體" charset="-120"/>
            </a:endParaRP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62000" y="3352800"/>
            <a:ext cx="7924800" cy="2438400"/>
          </a:xfrm>
          <a:prstGeom prst="rect">
            <a:avLst/>
          </a:prstGeom>
        </p:spPr>
        <p:txBody>
          <a:bodyPr vert="horz" numCol="2">
            <a:no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Availability</a:t>
            </a: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Accuracy</a:t>
            </a: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Authenticity</a:t>
            </a: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Confidentiality</a:t>
            </a: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altLang="zh-TW" sz="2400" b="1" i="1" dirty="0" smtClean="0">
              <a:ea typeface="新細明體" charset="-12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Integrity</a:t>
            </a: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Utility</a:t>
            </a:r>
          </a:p>
          <a:p>
            <a:pPr marL="548640" marR="0" lvl="1" indent="-228600" algn="l" defTabSz="914400" rtl="0" eaLnBrk="1" fontAlgn="auto" latinLnBrk="0" hangingPunct="1">
              <a:lnSpc>
                <a:spcPct val="16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Possession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4576" y="5105400"/>
            <a:ext cx="1591343" cy="17526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</a:t>
            </a:r>
            <a:r>
              <a:rPr lang="en-US" sz="3200" dirty="0" smtClean="0"/>
              <a:t>&amp; </a:t>
            </a:r>
            <a:r>
              <a:rPr lang="en-US" sz="3200" dirty="0" smtClean="0"/>
              <a:t>Prevention </a:t>
            </a:r>
            <a:r>
              <a:rPr lang="en-US" sz="3200" dirty="0" smtClean="0"/>
              <a:t>Systems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543800" cy="5181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 smtClean="0"/>
              <a:t>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IDS </a:t>
            </a:r>
            <a:r>
              <a:rPr lang="en-US" sz="2800" dirty="0" err="1" smtClean="0"/>
              <a:t>yaitu</a:t>
            </a:r>
            <a:r>
              <a:rPr lang="en-US" sz="2800" dirty="0" smtClean="0"/>
              <a:t> Intrusion Prevention System,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menghalau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penyerangan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berhasil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.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 </a:t>
            </a:r>
            <a:r>
              <a:rPr lang="en-US" sz="2800" dirty="0" err="1" smtClean="0"/>
              <a:t>berdampingan</a:t>
            </a:r>
            <a:r>
              <a:rPr lang="en-US" sz="2800" dirty="0" smtClean="0"/>
              <a:t>, </a:t>
            </a:r>
            <a:r>
              <a:rPr lang="en-US" sz="2800" dirty="0" err="1" smtClean="0"/>
              <a:t>kombinasi</a:t>
            </a:r>
            <a:r>
              <a:rPr lang="en-US" sz="2800" dirty="0" smtClean="0"/>
              <a:t> Intrusion Detection </a:t>
            </a:r>
            <a:r>
              <a:rPr lang="en-US" sz="2800" dirty="0" err="1" smtClean="0"/>
              <a:t>dan</a:t>
            </a:r>
            <a:r>
              <a:rPr lang="en-US" sz="2800" dirty="0" smtClean="0"/>
              <a:t> Prevention System (IDPS)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diartikan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mendeskripsikan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endParaRPr lang="en-US" sz="28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anti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sekarang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3716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&amp; Prevention Systems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543800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IDPS,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-tama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mengerti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IDPS.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IDPS yang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ambil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terkenal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(</a:t>
            </a:r>
            <a:r>
              <a:rPr lang="en-US" sz="2800" dirty="0" err="1" smtClean="0"/>
              <a:t>TruSecure</a:t>
            </a:r>
            <a:r>
              <a:rPr lang="en-US" sz="2800" dirty="0" smtClean="0"/>
              <a:t>) 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3716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3352800"/>
            <a:ext cx="8001000" cy="3124200"/>
          </a:xfrm>
          <a:prstGeom prst="rect">
            <a:avLst/>
          </a:prstGeom>
        </p:spPr>
        <p:txBody>
          <a:bodyPr vert="horz" numCol="2">
            <a:normAutofit fontScale="92500"/>
          </a:bodyPr>
          <a:lstStyle/>
          <a:p>
            <a:pPr marL="682625" indent="-219075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	Alert </a:t>
            </a:r>
            <a:r>
              <a:rPr lang="en-US" sz="2800" dirty="0" smtClean="0"/>
              <a:t>or </a:t>
            </a:r>
            <a:r>
              <a:rPr lang="en-US" sz="2800" b="1" dirty="0" smtClean="0"/>
              <a:t>alarm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Evasion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False </a:t>
            </a:r>
            <a:r>
              <a:rPr lang="en-US" sz="2800" b="1" dirty="0" err="1" smtClean="0"/>
              <a:t>attact</a:t>
            </a:r>
            <a:r>
              <a:rPr lang="en-US" sz="2800" b="1" dirty="0" smtClean="0"/>
              <a:t> stimulus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False negative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False positive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Noise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Site policy awareness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True </a:t>
            </a:r>
            <a:r>
              <a:rPr lang="en-US" sz="2800" b="1" dirty="0" err="1" smtClean="0"/>
              <a:t>attact</a:t>
            </a:r>
            <a:r>
              <a:rPr lang="en-US" sz="2800" b="1" dirty="0" smtClean="0"/>
              <a:t> stimulus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Tuning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Confidence value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Alarm filtering</a:t>
            </a:r>
          </a:p>
          <a:p>
            <a:pPr marL="914400" indent="-45085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800" b="1" dirty="0" smtClean="0"/>
              <a:t>Alarm clustering and compaction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&amp; Prevention Systems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543800" cy="5181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800" dirty="0" err="1" smtClean="0"/>
              <a:t>Alasan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memakai</a:t>
            </a:r>
            <a:r>
              <a:rPr lang="en-US" sz="2800" dirty="0" smtClean="0"/>
              <a:t> IDPS,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: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bahaya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penemuan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hukuman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penyerangan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mengancam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n-US" sz="2800" dirty="0" err="1" smtClean="0"/>
              <a:t>Mendeteksi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penyerangan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ancaman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terjangkau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lain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n-US" sz="2800" dirty="0" smtClean="0"/>
              <a:t>M</a:t>
            </a:r>
            <a:r>
              <a:rPr lang="id-ID" sz="2800" dirty="0" smtClean="0"/>
              <a:t>endeteksi dan menangani dengan serangan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preambles</a:t>
            </a:r>
            <a:endParaRPr lang="en-US" sz="2800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3716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Intrusion Detection &amp; Prevention Systems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543800" cy="5181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 smtClean="0"/>
              <a:t>Mendokumentasi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ancaman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Bertindak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pengatur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administrasi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berguna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ancaman</a:t>
            </a:r>
            <a:r>
              <a:rPr lang="en-US" sz="2800" dirty="0" smtClean="0"/>
              <a:t> </a:t>
            </a:r>
            <a:r>
              <a:rPr lang="id-ID" sz="2800" dirty="0" smtClean="0"/>
              <a:t>yang terjadi, sehingga meningkatkan diagnosis, pemulihan, dan koreksi faktor penyebab</a:t>
            </a: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3716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1745" y="5114172"/>
            <a:ext cx="1658855" cy="165885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Firewalls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dirty="0" smtClean="0"/>
              <a:t>VPN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543800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smtClean="0"/>
              <a:t>Firewall </a:t>
            </a:r>
            <a:r>
              <a:rPr lang="en-US" sz="2700" dirty="0" err="1" smtClean="0"/>
              <a:t>merupakan</a:t>
            </a:r>
            <a:r>
              <a:rPr lang="en-US" sz="2700" dirty="0" smtClean="0"/>
              <a:t> </a:t>
            </a:r>
            <a:r>
              <a:rPr lang="en-US" sz="2700" dirty="0" err="1" smtClean="0"/>
              <a:t>sebuah</a:t>
            </a:r>
            <a:r>
              <a:rPr lang="en-US" sz="2700" dirty="0" smtClean="0"/>
              <a:t> program </a:t>
            </a:r>
            <a:r>
              <a:rPr lang="en-US" sz="2700" dirty="0" err="1" smtClean="0"/>
              <a:t>keamanan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informasi</a:t>
            </a:r>
            <a:r>
              <a:rPr lang="en-US" sz="2700" dirty="0" smtClean="0"/>
              <a:t> yang </a:t>
            </a:r>
            <a:r>
              <a:rPr lang="en-US" sz="2700" dirty="0" err="1" smtClean="0"/>
              <a:t>digunakan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mencegah</a:t>
            </a:r>
            <a:r>
              <a:rPr lang="en-US" sz="2700" dirty="0" smtClean="0"/>
              <a:t> </a:t>
            </a:r>
            <a:r>
              <a:rPr lang="en-US" sz="2700" dirty="0" err="1" smtClean="0"/>
              <a:t>terambilnya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terpindahnya</a:t>
            </a:r>
            <a:r>
              <a:rPr lang="en-US" sz="2700" dirty="0" smtClean="0"/>
              <a:t> </a:t>
            </a:r>
            <a:r>
              <a:rPr lang="en-US" sz="2700" dirty="0" err="1" smtClean="0"/>
              <a:t>suatu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informasi</a:t>
            </a:r>
            <a:r>
              <a:rPr lang="en-US" sz="2700" dirty="0" smtClean="0"/>
              <a:t> </a:t>
            </a:r>
            <a:r>
              <a:rPr lang="en-US" sz="2700" dirty="0" err="1" smtClean="0"/>
              <a:t>keluar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/>
              <a:t>sistem</a:t>
            </a:r>
            <a:r>
              <a:rPr lang="en-US" sz="2700" dirty="0" smtClean="0"/>
              <a:t> yang </a:t>
            </a:r>
            <a:r>
              <a:rPr lang="en-US" sz="2700" dirty="0" err="1" smtClean="0"/>
              <a:t>ada</a:t>
            </a:r>
            <a:r>
              <a:rPr lang="en-US" sz="27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700" dirty="0" smtClean="0"/>
              <a:t>Firewall </a:t>
            </a:r>
            <a:r>
              <a:rPr lang="en-US" sz="2700" dirty="0" err="1" smtClean="0"/>
              <a:t>bisa</a:t>
            </a:r>
            <a:r>
              <a:rPr lang="en-US" sz="2700" dirty="0" smtClean="0"/>
              <a:t> </a:t>
            </a:r>
            <a:r>
              <a:rPr lang="en-US" sz="2700" dirty="0" err="1" smtClean="0"/>
              <a:t>di</a:t>
            </a:r>
            <a:r>
              <a:rPr lang="en-US" sz="2700" dirty="0" smtClean="0"/>
              <a:t> </a:t>
            </a:r>
            <a:r>
              <a:rPr lang="en-US" sz="2700" dirty="0" err="1" smtClean="0"/>
              <a:t>pisahkan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sistem</a:t>
            </a:r>
            <a:r>
              <a:rPr lang="en-US" sz="2700" dirty="0" smtClean="0"/>
              <a:t> </a:t>
            </a:r>
            <a:r>
              <a:rPr lang="en-US" sz="2700" dirty="0" err="1" smtClean="0"/>
              <a:t>komputer</a:t>
            </a:r>
            <a:r>
              <a:rPr lang="en-US" sz="2700" dirty="0" smtClean="0"/>
              <a:t>, </a:t>
            </a:r>
            <a:r>
              <a:rPr lang="en-US" sz="2700" dirty="0" err="1" smtClean="0"/>
              <a:t>yaitu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meninstalasi</a:t>
            </a:r>
            <a:r>
              <a:rPr lang="en-US" sz="2700" dirty="0" smtClean="0"/>
              <a:t> </a:t>
            </a:r>
            <a:r>
              <a:rPr lang="en-US" sz="2700" dirty="0" err="1" smtClean="0"/>
              <a:t>perangkat</a:t>
            </a:r>
            <a:r>
              <a:rPr lang="en-US" sz="2700" dirty="0" smtClean="0"/>
              <a:t> </a:t>
            </a:r>
            <a:r>
              <a:rPr lang="en-US" sz="2700" dirty="0" err="1" smtClean="0"/>
              <a:t>lunak</a:t>
            </a:r>
            <a:r>
              <a:rPr lang="en-US" sz="2700" dirty="0" smtClean="0"/>
              <a:t> yang </a:t>
            </a:r>
            <a:r>
              <a:rPr lang="en-US" sz="2700" dirty="0" err="1" smtClean="0"/>
              <a:t>berjalan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router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smtClean="0"/>
              <a:t>server. Firewall </a:t>
            </a:r>
            <a:r>
              <a:rPr lang="en-US" sz="2700" dirty="0" err="1" smtClean="0"/>
              <a:t>bisa</a:t>
            </a:r>
            <a:r>
              <a:rPr lang="en-US" sz="2700" dirty="0" smtClean="0"/>
              <a:t> </a:t>
            </a:r>
            <a:r>
              <a:rPr lang="en-US" sz="2700" dirty="0" err="1" smtClean="0"/>
              <a:t>dikategorikan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mode process, development </a:t>
            </a:r>
            <a:r>
              <a:rPr lang="en-US" sz="2700" dirty="0" smtClean="0"/>
              <a:t>era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smtClean="0"/>
              <a:t>structure.</a:t>
            </a:r>
            <a:endParaRPr lang="en-US" sz="27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88943" y="5715000"/>
            <a:ext cx="1921658" cy="107252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Firewalls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dirty="0" smtClean="0"/>
              <a:t>VPN (</a:t>
            </a:r>
            <a:r>
              <a:rPr lang="en-US" sz="3200" dirty="0" err="1" smtClean="0"/>
              <a:t>lanj</a:t>
            </a:r>
            <a:r>
              <a:rPr lang="en-US" sz="3200" dirty="0" smtClean="0"/>
              <a:t>…)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543800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Virtual Private Network (VPN)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(</a:t>
            </a:r>
            <a:r>
              <a:rPr lang="en-US" sz="2400" dirty="0" err="1" smtClean="0"/>
              <a:t>rahasia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VPN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protokol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 smtClean="0"/>
          </a:p>
          <a:p>
            <a:pPr marL="915988" indent="-514350" algn="just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₋"/>
            </a:pPr>
            <a:r>
              <a:rPr lang="en-US" sz="2400" i="1" dirty="0" smtClean="0"/>
              <a:t>Encapsulation</a:t>
            </a:r>
          </a:p>
          <a:p>
            <a:pPr marL="915988" indent="-514350" algn="just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₋"/>
            </a:pPr>
            <a:r>
              <a:rPr lang="en-US" sz="2400" i="1" dirty="0" smtClean="0"/>
              <a:t>Encryption</a:t>
            </a:r>
          </a:p>
          <a:p>
            <a:pPr marL="915988" indent="-514350" algn="just">
              <a:lnSpc>
                <a:spcPct val="150000"/>
              </a:lnSpc>
              <a:spcBef>
                <a:spcPts val="0"/>
              </a:spcBef>
              <a:buFont typeface="Calibri" pitchFamily="34" charset="0"/>
              <a:buChar char="₋"/>
            </a:pPr>
            <a:r>
              <a:rPr lang="en-US" sz="2400" i="1" dirty="0" smtClean="0"/>
              <a:t>Authentication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88943" y="5715000"/>
            <a:ext cx="1921658" cy="107252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kern="2400" spc="100" dirty="0" smtClean="0"/>
              <a:t>DAFTAR PUSTAKA</a:t>
            </a:r>
            <a:endParaRPr lang="en-US" sz="3200" i="1" kern="2400" spc="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543800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Principles of Information Security, 4th Ed. - Michael E. Whitman (2012)</a:t>
            </a:r>
          </a:p>
          <a:p>
            <a:r>
              <a:rPr lang="en-US" sz="3200" dirty="0" smtClean="0"/>
              <a:t>Information Security Principles and Practice - Mark Stamp (2006)</a:t>
            </a:r>
          </a:p>
          <a:p>
            <a:r>
              <a:rPr lang="en-US" sz="3200" dirty="0" smtClean="0"/>
              <a:t>http://heartbleed.com/</a:t>
            </a:r>
          </a:p>
          <a:p>
            <a:r>
              <a:rPr lang="en-US" sz="3200" dirty="0" smtClean="0"/>
              <a:t>http://www.hukumonline.com/klinik/detail/cl4936/klikbca.com-typosquatting-atau-phishing</a:t>
            </a:r>
          </a:p>
          <a:p>
            <a:r>
              <a:rPr lang="en-US" sz="3200" dirty="0" smtClean="0"/>
              <a:t>http://deluthus.blogspot.com/2011/02/8-contoh-kasus-cyber-crime-yang-pernah.html</a:t>
            </a:r>
          </a:p>
          <a:p>
            <a:endParaRPr lang="en-US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L 4893 zaa\liza\graphics-thank-you-9856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923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Security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i="1" dirty="0" smtClean="0"/>
              <a:t>security</a:t>
            </a:r>
            <a:r>
              <a:rPr lang="en-US" sz="3200" dirty="0" smtClean="0"/>
              <a:t>?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bahasa</a:t>
            </a:r>
            <a:r>
              <a:rPr lang="en-US" sz="3200" dirty="0" smtClean="0"/>
              <a:t> </a:t>
            </a:r>
            <a:r>
              <a:rPr lang="en-US" sz="3200" dirty="0" err="1" smtClean="0"/>
              <a:t>indonesia</a:t>
            </a:r>
            <a:r>
              <a:rPr lang="en-US" sz="3200" dirty="0" smtClean="0"/>
              <a:t> </a:t>
            </a:r>
            <a:r>
              <a:rPr lang="en-US" sz="3200" dirty="0" err="1" smtClean="0"/>
              <a:t>arti</a:t>
            </a:r>
            <a:r>
              <a:rPr lang="en-US" sz="3200" dirty="0" smtClean="0"/>
              <a:t> </a:t>
            </a:r>
            <a:r>
              <a:rPr lang="en-US" sz="3200" i="1" dirty="0" smtClean="0"/>
              <a:t>security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keamanan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Mengapa</a:t>
            </a:r>
            <a:r>
              <a:rPr lang="en-US" sz="3200" dirty="0" smtClean="0"/>
              <a:t> </a:t>
            </a:r>
            <a:r>
              <a:rPr lang="en-US" sz="3200" dirty="0" err="1" smtClean="0"/>
              <a:t>dibutuhkan</a:t>
            </a:r>
            <a:r>
              <a:rPr lang="en-US" sz="3200" dirty="0" smtClean="0"/>
              <a:t> </a:t>
            </a:r>
            <a:r>
              <a:rPr lang="en-US" sz="3200" dirty="0" err="1" smtClean="0"/>
              <a:t>keamanan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sekarang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4999037"/>
            <a:ext cx="2788444" cy="1858963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4999037"/>
            <a:ext cx="2788444" cy="1858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Security (</a:t>
            </a:r>
            <a:r>
              <a:rPr lang="en-US" sz="4400" i="1" dirty="0" err="1" smtClean="0"/>
              <a:t>lanj</a:t>
            </a:r>
            <a:r>
              <a:rPr lang="en-US" sz="4400" i="1" dirty="0" smtClean="0"/>
              <a:t>..)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467600" cy="4343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/>
              <a:t>Keamanan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perlindungan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ancaman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serangan</a:t>
            </a:r>
            <a:r>
              <a:rPr lang="en-US" sz="3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 smtClean="0"/>
              <a:t>Keamanan</a:t>
            </a:r>
            <a:r>
              <a:rPr lang="en-US" sz="3200" dirty="0" smtClean="0"/>
              <a:t> </a:t>
            </a:r>
            <a:r>
              <a:rPr lang="en-US" sz="3200" dirty="0" err="1" smtClean="0"/>
              <a:t>sangat</a:t>
            </a:r>
            <a:r>
              <a:rPr lang="en-US" sz="3200" dirty="0" smtClean="0"/>
              <a:t> </a:t>
            </a:r>
            <a:r>
              <a:rPr lang="en-US" sz="3200" dirty="0" err="1" smtClean="0"/>
              <a:t>diperlukan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terutama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perusahaan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berbasis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data, </a:t>
            </a:r>
            <a:r>
              <a:rPr lang="en-US" sz="3200" dirty="0" err="1" smtClean="0"/>
              <a:t>perbankan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sebagainya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4999037"/>
            <a:ext cx="2788444" cy="1858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Security (</a:t>
            </a:r>
            <a:r>
              <a:rPr lang="en-US" sz="4400" i="1" dirty="0" err="1" smtClean="0"/>
              <a:t>lanj</a:t>
            </a:r>
            <a:r>
              <a:rPr lang="en-US" sz="4400" i="1" dirty="0" smtClean="0"/>
              <a:t>..)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467600" cy="51816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perusahaan</a:t>
            </a:r>
            <a:r>
              <a:rPr lang="en-US" sz="3200" dirty="0" smtClean="0"/>
              <a:t> </a:t>
            </a:r>
            <a:r>
              <a:rPr lang="en-US" sz="3200" dirty="0" err="1" smtClean="0"/>
              <a:t>dikatakan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berhasil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membangun</a:t>
            </a:r>
            <a:r>
              <a:rPr lang="en-US" sz="3200" dirty="0" smtClean="0"/>
              <a:t> </a:t>
            </a:r>
            <a:r>
              <a:rPr lang="en-US" sz="3200" dirty="0" err="1" smtClean="0"/>
              <a:t>keamannya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i="1" dirty="0" smtClean="0"/>
              <a:t>layer</a:t>
            </a:r>
            <a:r>
              <a:rPr lang="en-US" sz="3200" dirty="0" smtClean="0"/>
              <a:t> </a:t>
            </a:r>
            <a:r>
              <a:rPr lang="en-US" sz="3200" dirty="0" err="1" smtClean="0"/>
              <a:t>keamanan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 : </a:t>
            </a:r>
          </a:p>
          <a:p>
            <a:pPr marL="909638" indent="-452438">
              <a:buFont typeface="+mj-lt"/>
              <a:buAutoNum type="arabicPeriod"/>
            </a:pPr>
            <a:r>
              <a:rPr lang="en-US" sz="3200" i="1" dirty="0" smtClean="0"/>
              <a:t>Physical </a:t>
            </a:r>
            <a:r>
              <a:rPr lang="en-US" sz="3200" i="1" dirty="0" smtClean="0"/>
              <a:t>Security</a:t>
            </a:r>
          </a:p>
          <a:p>
            <a:pPr marL="909638" indent="-452438">
              <a:buFont typeface="+mj-lt"/>
              <a:buAutoNum type="arabicPeriod"/>
            </a:pPr>
            <a:r>
              <a:rPr lang="en-US" sz="3200" i="1" dirty="0" smtClean="0"/>
              <a:t>Personnel security</a:t>
            </a:r>
          </a:p>
          <a:p>
            <a:pPr marL="909638" indent="-452438">
              <a:buFont typeface="+mj-lt"/>
              <a:buAutoNum type="arabicPeriod"/>
            </a:pPr>
            <a:r>
              <a:rPr lang="en-US" sz="3200" i="1" dirty="0" smtClean="0"/>
              <a:t>Operations security</a:t>
            </a:r>
          </a:p>
          <a:p>
            <a:pPr marL="909638" indent="-452438">
              <a:buFont typeface="+mj-lt"/>
              <a:buAutoNum type="arabicPeriod"/>
            </a:pPr>
            <a:r>
              <a:rPr lang="en-US" sz="3200" i="1" dirty="0" smtClean="0"/>
              <a:t>Communications security</a:t>
            </a:r>
          </a:p>
          <a:p>
            <a:pPr marL="909638" indent="-452438">
              <a:buFont typeface="+mj-lt"/>
              <a:buAutoNum type="arabicPeriod"/>
            </a:pPr>
            <a:r>
              <a:rPr lang="en-US" sz="3200" i="1" dirty="0" smtClean="0"/>
              <a:t>Network security</a:t>
            </a:r>
          </a:p>
          <a:p>
            <a:pPr marL="909638" indent="-452438">
              <a:buFont typeface="+mj-lt"/>
              <a:buAutoNum type="arabicPeriod"/>
            </a:pPr>
            <a:r>
              <a:rPr lang="en-US" sz="3200" i="1" dirty="0" smtClean="0"/>
              <a:t>Information security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Information Security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467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/>
              <a:t>Information Security </a:t>
            </a:r>
            <a:r>
              <a:rPr lang="en-US" sz="3200" dirty="0" err="1" smtClean="0"/>
              <a:t>adalah</a:t>
            </a:r>
            <a:r>
              <a:rPr lang="en-US" sz="3200" i="1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perlindungan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elemen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kritis</a:t>
            </a:r>
            <a:r>
              <a:rPr lang="en-US" sz="3200" dirty="0" smtClean="0"/>
              <a:t>, </a:t>
            </a:r>
            <a:r>
              <a:rPr lang="en-US" sz="3200" dirty="0" err="1" smtClean="0"/>
              <a:t>termasuk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keras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, </a:t>
            </a:r>
            <a:r>
              <a:rPr lang="en-US" sz="3200" dirty="0" err="1" smtClean="0"/>
              <a:t>menyimpan</a:t>
            </a:r>
            <a:r>
              <a:rPr lang="en-US" sz="3200" dirty="0" smtClean="0"/>
              <a:t>, </a:t>
            </a:r>
            <a:r>
              <a:rPr lang="en-US" sz="3200" dirty="0" err="1" smtClean="0"/>
              <a:t>menyebarkan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zh-TW" sz="3200" dirty="0" smtClean="0">
              <a:ea typeface="新細明體" charset="-12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334000"/>
            <a:ext cx="2856456" cy="1858963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talktoanit.com/c_old/images/stories/cia_tri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5179536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CIA Triangle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886200" cy="3886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TW" sz="3200" dirty="0" smtClean="0">
                <a:ea typeface="新細明體" charset="-120"/>
              </a:rPr>
              <a:t>	C.I.A </a:t>
            </a:r>
            <a:r>
              <a:rPr lang="en-US" altLang="zh-TW" sz="3200" i="1" dirty="0" smtClean="0">
                <a:ea typeface="新細明體" charset="-120"/>
              </a:rPr>
              <a:t>triangle </a:t>
            </a:r>
            <a:r>
              <a:rPr lang="en-US" altLang="zh-TW" sz="3200" dirty="0" err="1" smtClean="0">
                <a:ea typeface="新細明體" charset="-120"/>
              </a:rPr>
              <a:t>menjadi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standar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berbasis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dirty="0" err="1" smtClean="0">
                <a:ea typeface="新細明體" charset="-120"/>
              </a:rPr>
              <a:t>pada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i="1" dirty="0" smtClean="0">
                <a:ea typeface="新細明體" charset="-120"/>
              </a:rPr>
              <a:t>confidentiality</a:t>
            </a:r>
            <a:r>
              <a:rPr lang="en-US" altLang="zh-TW" sz="3200" dirty="0" smtClean="0">
                <a:ea typeface="新細明體" charset="-120"/>
              </a:rPr>
              <a:t>, </a:t>
            </a:r>
            <a:r>
              <a:rPr lang="en-US" altLang="zh-TW" sz="3200" i="1" dirty="0" smtClean="0">
                <a:ea typeface="新細明體" charset="-120"/>
              </a:rPr>
              <a:t>integrity</a:t>
            </a:r>
            <a:r>
              <a:rPr lang="en-US" altLang="zh-TW" sz="3200" dirty="0" smtClean="0">
                <a:ea typeface="新細明體" charset="-120"/>
              </a:rPr>
              <a:t>, </a:t>
            </a:r>
            <a:r>
              <a:rPr lang="en-US" altLang="zh-TW" sz="3200" dirty="0" err="1" smtClean="0">
                <a:ea typeface="新細明體" charset="-120"/>
              </a:rPr>
              <a:t>dan</a:t>
            </a:r>
            <a:r>
              <a:rPr lang="en-US" altLang="zh-TW" sz="3200" dirty="0" smtClean="0">
                <a:ea typeface="新細明體" charset="-120"/>
              </a:rPr>
              <a:t> </a:t>
            </a:r>
            <a:r>
              <a:rPr lang="en-US" altLang="zh-TW" sz="3200" i="1" dirty="0" err="1" smtClean="0">
                <a:ea typeface="新細明體" charset="-120"/>
              </a:rPr>
              <a:t>avaibility</a:t>
            </a:r>
            <a:endParaRPr lang="en-US" altLang="zh-TW" sz="3200" i="1" dirty="0" smtClean="0">
              <a:ea typeface="新細明體" charset="-12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Pendekatan</a:t>
            </a:r>
            <a:r>
              <a:rPr lang="en-US" sz="4400" dirty="0" smtClean="0"/>
              <a:t> </a:t>
            </a:r>
            <a:r>
              <a:rPr lang="en-US" sz="4400" i="1" dirty="0" smtClean="0"/>
              <a:t>Top Down </a:t>
            </a:r>
            <a:r>
              <a:rPr lang="en-US" sz="4400" dirty="0" smtClean="0"/>
              <a:t>&amp; </a:t>
            </a:r>
            <a:r>
              <a:rPr lang="en-US" sz="4400" i="1" dirty="0" smtClean="0"/>
              <a:t>Bottom Up 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467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/>
              <a:t>Top Down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 	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:</a:t>
            </a:r>
            <a:endParaRPr lang="en-US" altLang="zh-TW" sz="2400" dirty="0" smtClean="0">
              <a:ea typeface="新細明體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TW" i="1" dirty="0" smtClean="0">
                <a:ea typeface="新細明體" charset="-120"/>
              </a:rPr>
              <a:t>issue policy, procedures, and processes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TW" i="1" dirty="0" smtClean="0">
                <a:ea typeface="新細明體" charset="-120"/>
              </a:rPr>
              <a:t>dictate the goals and expected outcomes of the project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TW" i="1" dirty="0" smtClean="0">
                <a:ea typeface="新細明體" charset="-120"/>
              </a:rPr>
              <a:t>determine who is accountable for each of the </a:t>
            </a:r>
            <a:r>
              <a:rPr lang="en-US" altLang="zh-TW" i="1" dirty="0" smtClean="0">
                <a:ea typeface="新細明體" charset="-120"/>
              </a:rPr>
              <a:t>required </a:t>
            </a:r>
            <a:r>
              <a:rPr lang="en-US" altLang="zh-TW" i="1" dirty="0" smtClean="0">
                <a:ea typeface="新細明體" charset="-120"/>
              </a:rPr>
              <a:t>actions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5067955"/>
            <a:ext cx="2856456" cy="179004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Pendekatan</a:t>
            </a:r>
            <a:r>
              <a:rPr lang="en-US" sz="4400" dirty="0" smtClean="0"/>
              <a:t> </a:t>
            </a:r>
            <a:r>
              <a:rPr lang="en-US" sz="4400" i="1" dirty="0" smtClean="0"/>
              <a:t>Top Down </a:t>
            </a:r>
            <a:r>
              <a:rPr lang="en-US" sz="4400" dirty="0" smtClean="0"/>
              <a:t>&amp; </a:t>
            </a:r>
            <a:r>
              <a:rPr lang="en-US" sz="4400" i="1" dirty="0" smtClean="0"/>
              <a:t>Bottom Up 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1628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TW" sz="2800" b="1" dirty="0" err="1" smtClean="0">
                <a:ea typeface="新細明體" charset="-120"/>
              </a:rPr>
              <a:t>Buttom</a:t>
            </a:r>
            <a:r>
              <a:rPr lang="en-US" altLang="zh-TW" sz="2800" b="1" dirty="0" smtClean="0">
                <a:ea typeface="新細明體" charset="-120"/>
              </a:rPr>
              <a:t> Up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ea typeface="新細明體" charset="-120"/>
              </a:rPr>
              <a:t>	</a:t>
            </a:r>
            <a:r>
              <a:rPr lang="en-US" altLang="zh-TW" sz="2800" dirty="0" err="1" smtClean="0">
                <a:ea typeface="新細明體" charset="-120"/>
              </a:rPr>
              <a:t>Keamanan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berasal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dari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akar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atau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dasarnya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usaha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dari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sistem</a:t>
            </a:r>
            <a:r>
              <a:rPr lang="en-US" altLang="zh-TW" sz="2800" dirty="0" smtClean="0">
                <a:ea typeface="新細明體" charset="-120"/>
              </a:rPr>
              <a:t> administrator yang </a:t>
            </a:r>
            <a:r>
              <a:rPr lang="en-US" altLang="zh-TW" sz="2800" dirty="0" err="1" smtClean="0">
                <a:ea typeface="新細明體" charset="-120"/>
              </a:rPr>
              <a:t>berusaha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untuk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mengembangkan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keamanan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untuk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sistem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err="1" smtClean="0">
                <a:ea typeface="新細明體" charset="-120"/>
              </a:rPr>
              <a:t>mereka</a:t>
            </a:r>
            <a:endParaRPr lang="en-US" altLang="zh-TW" sz="2800" dirty="0" smtClean="0">
              <a:ea typeface="新細明體" charset="-12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1295400"/>
            <a:ext cx="8153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ony\Desktop\L 4893 zaa\Blue JCP 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5067955"/>
            <a:ext cx="2856456" cy="1790045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212d955ae1f6864a875fff76ec7498276b2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686</Words>
  <Application>Microsoft Office PowerPoint</Application>
  <PresentationFormat>On-screen Show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Equity</vt:lpstr>
      <vt:lpstr>1_Equity</vt:lpstr>
      <vt:lpstr>Slide 1</vt:lpstr>
      <vt:lpstr>Information</vt:lpstr>
      <vt:lpstr>Security</vt:lpstr>
      <vt:lpstr>Security (lanj..)</vt:lpstr>
      <vt:lpstr>Security (lanj..)</vt:lpstr>
      <vt:lpstr>Information Security</vt:lpstr>
      <vt:lpstr>CIA Triangle</vt:lpstr>
      <vt:lpstr>Pendekatan Top Down &amp; Bottom Up </vt:lpstr>
      <vt:lpstr>Pendekatan Top Down &amp; Bottom Up </vt:lpstr>
      <vt:lpstr>Pendekatan Top Down &amp; Bottom Up </vt:lpstr>
      <vt:lpstr>Security SDLC</vt:lpstr>
      <vt:lpstr>Security SDLC (lanj…)</vt:lpstr>
      <vt:lpstr>Metodologi SDLC Waterfall</vt:lpstr>
      <vt:lpstr>Ancaman Information Security</vt:lpstr>
      <vt:lpstr>Contoh cybercrime yang sering terjadi</vt:lpstr>
      <vt:lpstr>Teknologi Keamanan</vt:lpstr>
      <vt:lpstr>Intrusion Detection &amp; Prevention Systems</vt:lpstr>
      <vt:lpstr>Intrusion Detection &amp; Prevention Systems (lanj…)</vt:lpstr>
      <vt:lpstr>Intrusion Detection &amp; Prevention Systems (lanj…)</vt:lpstr>
      <vt:lpstr>Intrusion Detection &amp; Prevention Systems (lanj…)</vt:lpstr>
      <vt:lpstr>Intrusion Detection &amp; Prevention Systems (lanj…)</vt:lpstr>
      <vt:lpstr>Intrusion Detection &amp; Prevention Systems (lanj…)</vt:lpstr>
      <vt:lpstr>Intrusion Detection &amp; Prevention Systems (lanj…)</vt:lpstr>
      <vt:lpstr>Firewalls dan VPN</vt:lpstr>
      <vt:lpstr>Firewalls dan VPN (lanj…)</vt:lpstr>
      <vt:lpstr>DAFTAR PUSTAKA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 Security</dc:title>
  <dc:creator>Deny</dc:creator>
  <cp:lastModifiedBy>Sony</cp:lastModifiedBy>
  <cp:revision>42</cp:revision>
  <dcterms:created xsi:type="dcterms:W3CDTF">2014-03-18T17:07:26Z</dcterms:created>
  <dcterms:modified xsi:type="dcterms:W3CDTF">2014-05-12T17:25:33Z</dcterms:modified>
</cp:coreProperties>
</file>