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83" r:id="rId4"/>
    <p:sldId id="284" r:id="rId5"/>
    <p:sldId id="285" r:id="rId6"/>
    <p:sldId id="286" r:id="rId7"/>
    <p:sldId id="287" r:id="rId8"/>
    <p:sldId id="288" r:id="rId9"/>
    <p:sldId id="326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5" r:id="rId46"/>
    <p:sldId id="327" r:id="rId47"/>
    <p:sldId id="329" r:id="rId48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0" d="100"/>
          <a:sy n="60" d="100"/>
        </p:scale>
        <p:origin x="-15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345786-8D9B-4600-8BE8-15255541ED16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474B02-3BE7-461E-935B-5D08E658F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white"/>
                </a:solidFill>
              </a:rPr>
              <a:pPr/>
              <a:t>3/23/2014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white"/>
                </a:solidFill>
              </a:rPr>
              <a:pPr/>
              <a:t>3/23/2014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white"/>
                </a:solidFill>
              </a:rPr>
              <a:pPr/>
              <a:t>3/23/2014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345786-8D9B-4600-8BE8-15255541ED16}" type="datetimeFigureOut">
              <a:rPr lang="en-US" smtClean="0">
                <a:solidFill>
                  <a:prstClr val="white"/>
                </a:solidFill>
              </a:rPr>
              <a:pPr/>
              <a:t>3/23/2014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474B02-3BE7-461E-935B-5D08E658F7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CE59EF-3B1B-4C7C-B637-635A840F0587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D88DDE-8CBF-4CE3-9065-41DFD7F17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345786-8D9B-4600-8BE8-15255541ED16}" type="datetimeFigureOut">
              <a:rPr lang="en-US" smtClean="0">
                <a:solidFill>
                  <a:prstClr val="black"/>
                </a:solidFill>
              </a:rPr>
              <a:pPr/>
              <a:t>3/23/2014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474B02-3BE7-461E-935B-5D08E658F7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05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0800" y="381000"/>
            <a:ext cx="4724400" cy="990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E-payment</a:t>
            </a:r>
            <a:endParaRPr kumimoji="0" lang="en-US" sz="6000" b="1" i="1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9812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1638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Johanes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Kevin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Lumadi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	1501151501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Setiawan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1501152580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Machliza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Devi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Sasmita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1501169511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Silvia Line			1501171466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Enceil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1501171951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810000" y="5715000"/>
            <a:ext cx="1676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06-PFM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7800" y="1295400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Lanjutan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Sony\Desktop\L 4893 zaa\p17k7lq8pprvo1hch11001nm71idc0_71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1514475" cy="1514475"/>
          </a:xfrm>
          <a:prstGeom prst="rect">
            <a:avLst/>
          </a:prstGeom>
          <a:noFill/>
        </p:spPr>
      </p:pic>
      <p:pic>
        <p:nvPicPr>
          <p:cNvPr id="21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5748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ATMPal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8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err="1" smtClean="0"/>
              <a:t>terinspirasi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PayPal Indonesia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asih</a:t>
            </a:r>
            <a:r>
              <a:rPr lang="en-US" dirty="0" smtClean="0"/>
              <a:t> </a:t>
            </a:r>
            <a:r>
              <a:rPr lang="en-US" dirty="0" err="1" smtClean="0"/>
              <a:t>sedikitnya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Indonesia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di-</a:t>
            </a:r>
            <a:r>
              <a:rPr lang="en-US" i="1" dirty="0" err="1" smtClean="0"/>
              <a:t>autodebet</a:t>
            </a:r>
            <a:r>
              <a:rPr lang="en-US" i="1" dirty="0" smtClean="0"/>
              <a:t> 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bank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ATMPal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 smtClean="0"/>
              <a:t>Pihak-pihak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i="1" dirty="0" smtClean="0"/>
              <a:t>(end-users), </a:t>
            </a:r>
            <a:r>
              <a:rPr lang="en-US" dirty="0" smtClean="0"/>
              <a:t>bank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merchant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ATMPal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marL="568325" indent="-395288" algn="just">
              <a:lnSpc>
                <a:spcPct val="150000"/>
              </a:lnSpc>
            </a:pP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endParaRPr lang="en-US" dirty="0" smtClean="0"/>
          </a:p>
          <a:p>
            <a:pPr marL="568325" indent="-395288" algn="just">
              <a:lnSpc>
                <a:spcPct val="150000"/>
              </a:lnSpc>
            </a:pPr>
            <a:r>
              <a:rPr lang="en-US" dirty="0" smtClean="0"/>
              <a:t>T</a:t>
            </a:r>
            <a:r>
              <a:rPr lang="en-US" dirty="0" smtClean="0"/>
              <a:t>ransfer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smtClean="0"/>
              <a:t>,</a:t>
            </a:r>
          </a:p>
          <a:p>
            <a:pPr marL="568325" indent="-395288" algn="just">
              <a:lnSpc>
                <a:spcPct val="150000"/>
              </a:lnSpc>
            </a:pP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ATMPal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iCash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Model </a:t>
            </a:r>
            <a:r>
              <a:rPr lang="en-US" dirty="0" err="1" smtClean="0"/>
              <a:t>iCash</a:t>
            </a:r>
            <a:r>
              <a:rPr lang="en-US" dirty="0" smtClean="0"/>
              <a:t> </a:t>
            </a:r>
            <a:r>
              <a:rPr lang="en-US" dirty="0" err="1" smtClean="0"/>
              <a:t>terinspirasi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iCash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online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bank.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RgNvKzo1IgzIA8_L-czbIy98XD8TcsE40NumQOKDu6rGRmKmrl"/>
          <p:cNvPicPr>
            <a:picLocks noChangeAspect="1" noChangeArrowheads="1"/>
          </p:cNvPicPr>
          <p:nvPr/>
        </p:nvPicPr>
        <p:blipFill>
          <a:blip r:embed="rId3" cstate="print">
            <a:lum bright="28000" contrast="3000"/>
          </a:blip>
          <a:srcRect/>
          <a:stretch>
            <a:fillRect/>
          </a:stretch>
        </p:blipFill>
        <p:spPr bwMode="auto">
          <a:xfrm>
            <a:off x="3200400" y="5181600"/>
            <a:ext cx="2220686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iCash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iCash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 </a:t>
            </a:r>
            <a:r>
              <a:rPr lang="en-US" i="1" dirty="0" smtClean="0"/>
              <a:t>online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ATM </a:t>
            </a:r>
            <a:r>
              <a:rPr lang="en-US" dirty="0" err="1" smtClean="0"/>
              <a:t>atau</a:t>
            </a:r>
            <a:r>
              <a:rPr lang="en-US" dirty="0" smtClean="0"/>
              <a:t> voucher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RgNvKzo1IgzIA8_L-czbIy98XD8TcsE40NumQOKDu6rGRmKmrl"/>
          <p:cNvPicPr>
            <a:picLocks noChangeAspect="1" noChangeArrowheads="1"/>
          </p:cNvPicPr>
          <p:nvPr/>
        </p:nvPicPr>
        <p:blipFill>
          <a:blip r:embed="rId3" cstate="print">
            <a:lum bright="28000" contrast="3000"/>
          </a:blip>
          <a:srcRect/>
          <a:stretch>
            <a:fillRect/>
          </a:stretch>
        </p:blipFill>
        <p:spPr bwMode="auto">
          <a:xfrm>
            <a:off x="3200400" y="5181600"/>
            <a:ext cx="2220686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iCash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648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 smtClean="0"/>
              <a:t>Pihak-pihak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iCash</a:t>
            </a:r>
            <a:r>
              <a:rPr lang="en-US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iCash</a:t>
            </a:r>
            <a:r>
              <a:rPr lang="en-US" dirty="0" smtClean="0"/>
              <a:t>,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iCash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Penjual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RgNvKzo1IgzIA8_L-czbIy98XD8TcsE40NumQOKDu6rGRmKmrl"/>
          <p:cNvPicPr>
            <a:picLocks noChangeAspect="1" noChangeArrowheads="1"/>
          </p:cNvPicPr>
          <p:nvPr/>
        </p:nvPicPr>
        <p:blipFill>
          <a:blip r:embed="rId3" cstate="print">
            <a:lum bright="28000" contrast="3000"/>
          </a:blip>
          <a:srcRect/>
          <a:stretch>
            <a:fillRect/>
          </a:stretch>
        </p:blipFill>
        <p:spPr bwMode="auto">
          <a:xfrm>
            <a:off x="3200400" y="5181600"/>
            <a:ext cx="2220686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i="1" dirty="0" smtClean="0"/>
              <a:t>e-Payment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Pulsa</a:t>
            </a:r>
            <a:r>
              <a:rPr lang="en-US" dirty="0" smtClean="0"/>
              <a:t> </a:t>
            </a:r>
            <a:r>
              <a:rPr lang="en-US" i="1" dirty="0" smtClean="0"/>
              <a:t>E-payment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i="1" dirty="0" smtClean="0"/>
              <a:t>e-Payment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model </a:t>
            </a:r>
            <a:r>
              <a:rPr lang="en-US" dirty="0" err="1" smtClean="0"/>
              <a:t>pulsa</a:t>
            </a:r>
            <a:r>
              <a:rPr lang="en-US" dirty="0" smtClean="0"/>
              <a:t> </a:t>
            </a:r>
            <a:r>
              <a:rPr lang="en-US" i="1" dirty="0" smtClean="0"/>
              <a:t>e-payment: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 </a:t>
            </a:r>
            <a:r>
              <a:rPr lang="en-US" i="1" dirty="0" smtClean="0"/>
              <a:t>e-payment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Operator </a:t>
            </a:r>
            <a:r>
              <a:rPr lang="en-US" dirty="0" err="1" smtClean="0"/>
              <a:t>seluler</a:t>
            </a:r>
            <a:r>
              <a:rPr lang="en-US" dirty="0" smtClean="0"/>
              <a:t>,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Merchant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Bank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 </a:t>
            </a:r>
            <a:r>
              <a:rPr lang="en-US" i="1" dirty="0" smtClean="0"/>
              <a:t>e-payment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i="1" dirty="0" smtClean="0"/>
              <a:t>e-Payment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Pulsa</a:t>
            </a:r>
            <a:r>
              <a:rPr lang="en-US" dirty="0" smtClean="0"/>
              <a:t> </a:t>
            </a:r>
            <a:r>
              <a:rPr lang="en-US" i="1" dirty="0" smtClean="0"/>
              <a:t>E-payment 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</a:t>
            </a:r>
            <a:r>
              <a:rPr lang="en-US" dirty="0" err="1" smtClean="0"/>
              <a:t>engisian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pulsa</a:t>
            </a:r>
            <a:r>
              <a:rPr lang="en-US" dirty="0" smtClean="0"/>
              <a:t> </a:t>
            </a:r>
            <a:r>
              <a:rPr lang="en-US" i="1" dirty="0" smtClean="0"/>
              <a:t>e-payment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err="1" smtClean="0"/>
              <a:t>handphone</a:t>
            </a:r>
            <a:r>
              <a:rPr lang="en-US" i="1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Mobile Banking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Didasari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ATM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ATM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Model</a:t>
            </a:r>
            <a:r>
              <a:rPr lang="en-US" dirty="0" smtClean="0"/>
              <a:t> </a:t>
            </a:r>
            <a:r>
              <a:rPr lang="en-US" i="1" dirty="0" smtClean="0"/>
              <a:t>Mobile banking 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bank </a:t>
            </a:r>
            <a:r>
              <a:rPr lang="en-US" dirty="0" err="1" smtClean="0"/>
              <a:t>melalui</a:t>
            </a:r>
            <a:r>
              <a:rPr lang="en-US" dirty="0" smtClean="0"/>
              <a:t> </a:t>
            </a:r>
            <a:r>
              <a:rPr lang="en-US" i="1" dirty="0" err="1" smtClean="0"/>
              <a:t>handphone</a:t>
            </a:r>
            <a:r>
              <a:rPr lang="en-US" i="1" dirty="0" smtClean="0"/>
              <a:t> 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akunnya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manapun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kapanpun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E-Payment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Dalam</a:t>
            </a:r>
            <a:r>
              <a:rPr lang="en-US" dirty="0" smtClean="0"/>
              <a:t> e-Payment,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Mobile Banking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pengintegrasian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bank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r>
              <a:rPr lang="en-US" i="1" dirty="0" err="1" smtClean="0"/>
              <a:t>handphone</a:t>
            </a:r>
            <a:r>
              <a:rPr lang="en-US" i="1" dirty="0" smtClean="0"/>
              <a:t> 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 </a:t>
            </a:r>
            <a:r>
              <a:rPr lang="en-US" i="1" dirty="0" smtClean="0"/>
              <a:t>Mobile banking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 </a:t>
            </a:r>
            <a:r>
              <a:rPr lang="en-US" i="1" dirty="0" err="1" smtClean="0"/>
              <a:t>handphone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Mobile Banking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model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Operator </a:t>
            </a:r>
            <a:r>
              <a:rPr lang="en-US" dirty="0" err="1" smtClean="0"/>
              <a:t>seluler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Bank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 </a:t>
            </a:r>
            <a:r>
              <a:rPr lang="en-US" i="1" dirty="0" smtClean="0"/>
              <a:t>Mobile banking</a:t>
            </a:r>
            <a:r>
              <a:rPr lang="en-US" i="1" dirty="0" smtClean="0"/>
              <a:t> 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Merchant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Mobile Banking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mobile banking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Registrasi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Transfer </a:t>
            </a:r>
            <a:r>
              <a:rPr lang="en-US" dirty="0" err="1" smtClean="0"/>
              <a:t>saldo</a:t>
            </a:r>
            <a:r>
              <a:rPr lang="en-US" dirty="0" smtClean="0"/>
              <a:t>,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</a:t>
            </a:r>
            <a:r>
              <a:rPr lang="en-US" i="1" dirty="0" smtClean="0"/>
              <a:t>urchase </a:t>
            </a:r>
            <a:r>
              <a:rPr lang="en-US" i="1" dirty="0" smtClean="0"/>
              <a:t>order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Pembayaran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E-Payment System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Micropayment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E-wallet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E-Cash / Digital Cash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Smart Card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Electronic Bill Presentment </a:t>
            </a:r>
            <a:r>
              <a:rPr lang="en-US" dirty="0" err="1" smtClean="0"/>
              <a:t>dan</a:t>
            </a:r>
            <a:r>
              <a:rPr lang="en-US" dirty="0" smtClean="0"/>
              <a:t> Payment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3074" name="Picture 2" descr="C:\Users\Sony\Desktop\L 4893 zaa\smart_card_techn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676400" cy="1676400"/>
          </a:xfrm>
          <a:prstGeom prst="rect">
            <a:avLst/>
          </a:prstGeom>
          <a:noFill/>
        </p:spPr>
      </p:pic>
      <p:pic>
        <p:nvPicPr>
          <p:cNvPr id="3075" name="Picture 3" descr="C:\Users\Sony\Desktop\L 4893 zaa\emoney_shutterstock_148840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590800"/>
            <a:ext cx="2209800" cy="2209800"/>
          </a:xfrm>
          <a:prstGeom prst="rect">
            <a:avLst/>
          </a:prstGeom>
          <a:noFill/>
        </p:spPr>
      </p:pic>
      <p:pic>
        <p:nvPicPr>
          <p:cNvPr id="3076" name="Picture 4" descr="C:\Users\Sony\Desktop\L 4893 zaa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905000"/>
            <a:ext cx="19431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Micropayment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848600" cy="4648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Micropayment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smtClean="0"/>
              <a:t>online.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Micropayments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  <a:r>
              <a:rPr lang="en-US" dirty="0" err="1" smtClean="0"/>
              <a:t>konten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E-Wallet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4582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E-Wallet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dompet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manfaatnya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penggunaanya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bertransaksi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e-Wallet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sesuatunya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jadi</a:t>
            </a:r>
            <a:r>
              <a:rPr lang="en-US" dirty="0" smtClean="0"/>
              <a:t>  yang </a:t>
            </a:r>
            <a:r>
              <a:rPr lang="en-US" dirty="0" err="1" smtClean="0"/>
              <a:t>dibayarkan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(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smtClean="0"/>
              <a:t>Debit ).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E-Wallet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4648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smtClean="0"/>
              <a:t>E-Wallet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Bank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bertransaksi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Bank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dibatalkan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E-Cash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5105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E-Cash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i="1" dirty="0" smtClean="0"/>
              <a:t>Electronic Cash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Digital Cash, Digital Money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Internet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Biasanya</a:t>
            </a:r>
            <a:r>
              <a:rPr lang="en-US" dirty="0" smtClean="0"/>
              <a:t>,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internet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digital.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i="1" dirty="0" smtClean="0"/>
              <a:t>Electronic </a:t>
            </a:r>
            <a:r>
              <a:rPr lang="en-US" i="1" dirty="0" smtClean="0"/>
              <a:t>Funds Transfer</a:t>
            </a:r>
            <a:r>
              <a:rPr lang="en-US" dirty="0" smtClean="0"/>
              <a:t> (EFT)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E-Cash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Melalui</a:t>
            </a:r>
            <a:r>
              <a:rPr lang="en-US" dirty="0" smtClean="0"/>
              <a:t> E-cash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computer </a:t>
            </a:r>
            <a:r>
              <a:rPr lang="en-US" dirty="0" err="1" smtClean="0"/>
              <a:t>ke</a:t>
            </a:r>
            <a:r>
              <a:rPr lang="en-US" dirty="0" smtClean="0"/>
              <a:t> computer lain .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diisukan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bank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anonymous </a:t>
            </a:r>
            <a:r>
              <a:rPr lang="en-US" dirty="0" smtClean="0"/>
              <a:t>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cash </a:t>
            </a:r>
            <a:r>
              <a:rPr lang="en-US" dirty="0" err="1" smtClean="0"/>
              <a:t>biasa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E-Cash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E-Cash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i="1" dirty="0" smtClean="0"/>
              <a:t>(stored-value)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prabayar</a:t>
            </a:r>
            <a:r>
              <a:rPr lang="en-US" dirty="0" smtClean="0"/>
              <a:t> (</a:t>
            </a:r>
            <a:r>
              <a:rPr lang="en-US" i="1" dirty="0" smtClean="0"/>
              <a:t>prepaid</a:t>
            </a:r>
            <a:r>
              <a:rPr lang="en-US" dirty="0" smtClean="0"/>
              <a:t>)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media </a:t>
            </a:r>
            <a:r>
              <a:rPr lang="en-US" dirty="0" err="1" smtClean="0"/>
              <a:t>elektronis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smtClean="0"/>
              <a:t>e-cash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E-Payment </a:t>
            </a:r>
            <a:r>
              <a:rPr lang="en-US" dirty="0" err="1" smtClean="0"/>
              <a:t>mengandalkan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pentransferan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smtClean="0"/>
              <a:t>internet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data </a:t>
            </a:r>
            <a:r>
              <a:rPr lang="en-US" dirty="0" err="1" smtClean="0"/>
              <a:t>finansial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diberlakukan</a:t>
            </a:r>
            <a:r>
              <a:rPr lang="en-US" dirty="0" smtClean="0"/>
              <a:t> (e-commerce).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Smart Card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Smart card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ATM yang </a:t>
            </a:r>
            <a:r>
              <a:rPr lang="en-US" dirty="0" err="1" smtClean="0"/>
              <a:t>disatukan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integrated circuit (IC)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public)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MasterCard </a:t>
            </a:r>
            <a:r>
              <a:rPr lang="en-US" dirty="0" err="1" smtClean="0"/>
              <a:t>atau</a:t>
            </a:r>
            <a:r>
              <a:rPr lang="en-US" dirty="0" smtClean="0"/>
              <a:t> Visa </a:t>
            </a:r>
            <a:r>
              <a:rPr lang="en-US" dirty="0" smtClean="0"/>
              <a:t>networks).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Smart Card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i="1" dirty="0" smtClean="0"/>
              <a:t>stored-value card </a:t>
            </a:r>
            <a:r>
              <a:rPr lang="en-US" dirty="0" smtClean="0"/>
              <a:t>yang </a:t>
            </a: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tertanam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i="1" dirty="0" smtClean="0"/>
              <a:t>chips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microprocessors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data,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validasi</a:t>
            </a:r>
            <a:r>
              <a:rPr lang="en-US" dirty="0" smtClean="0"/>
              <a:t> PIN,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 </a:t>
            </a:r>
            <a:r>
              <a:rPr lang="en-US" dirty="0" err="1" smtClean="0"/>
              <a:t>pribadi</a:t>
            </a:r>
            <a:r>
              <a:rPr lang="en-US" dirty="0" smtClean="0"/>
              <a:t>). 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i="1" dirty="0" smtClean="0"/>
              <a:t>Smart Card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Mondex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penerbit</a:t>
            </a:r>
            <a:r>
              <a:rPr lang="en-US" dirty="0" smtClean="0"/>
              <a:t> smart card yang </a:t>
            </a:r>
            <a:r>
              <a:rPr lang="en-US" dirty="0" err="1" smtClean="0"/>
              <a:t>terkenal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mondex</a:t>
            </a:r>
            <a:r>
              <a:rPr lang="en-US" dirty="0" smtClean="0"/>
              <a:t> :</a:t>
            </a:r>
          </a:p>
          <a:p>
            <a:pPr algn="just" fontAlgn="base">
              <a:buNone/>
            </a:pPr>
            <a:r>
              <a:rPr lang="en-US" dirty="0" smtClean="0"/>
              <a:t>	1. </a:t>
            </a:r>
            <a:r>
              <a:rPr lang="en-US" dirty="0" err="1" smtClean="0"/>
              <a:t>Menyimpan</a:t>
            </a:r>
            <a:r>
              <a:rPr lang="en-US" dirty="0" smtClean="0"/>
              <a:t> e-cash</a:t>
            </a:r>
          </a:p>
          <a:p>
            <a:pPr algn="just" fontAlgn="base">
              <a:buNone/>
            </a:pPr>
            <a:r>
              <a:rPr lang="en-US" dirty="0" smtClean="0"/>
              <a:t>	2.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mastercard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algn="just" fontAlgn="base">
              <a:buNone/>
            </a:pPr>
            <a:r>
              <a:rPr lang="en-US" dirty="0" smtClean="0"/>
              <a:t>	3.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Mondex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internet.</a:t>
            </a:r>
          </a:p>
          <a:p>
            <a:pPr algn="just" fontAlgn="base">
              <a:buNone/>
            </a:pPr>
            <a:r>
              <a:rPr lang="en-US" dirty="0" smtClean="0"/>
              <a:t>	4. </a:t>
            </a:r>
            <a:r>
              <a:rPr lang="en-US" dirty="0" err="1" smtClean="0"/>
              <a:t>Menggunakan</a:t>
            </a:r>
            <a:r>
              <a:rPr lang="en-US" dirty="0" smtClean="0"/>
              <a:t> chip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chip.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4098" name="Picture 2" descr="C:\Users\Sony\Desktop\L 4893 zaa\Mondex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0"/>
            <a:ext cx="1981200" cy="115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Electronic Bill Presentment and Payment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EBPP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Status </a:t>
            </a:r>
            <a:r>
              <a:rPr lang="en-US" dirty="0" err="1" smtClean="0"/>
              <a:t>penagihan</a:t>
            </a:r>
            <a:r>
              <a:rPr lang="en-US" dirty="0" smtClean="0"/>
              <a:t>, item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browser universal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. 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EBPP </a:t>
            </a:r>
            <a:r>
              <a:rPr lang="en-US" dirty="0" err="1" smtClean="0"/>
              <a:t>merupakan</a:t>
            </a:r>
            <a:r>
              <a:rPr lang="en-US" dirty="0" smtClean="0"/>
              <a:t> 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diinformasikan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nasabah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email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bank.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Electronic Bill Presentment and Payment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EBPP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,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Electronic Bill Presentment and Payment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10" name="Picture 4" descr="http://www.phoenixhecht.com/TreasuryResources/images/Biller_Direc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763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i="1" dirty="0" smtClean="0"/>
              <a:t>e-Payment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51054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1. Public Key Infrastructure (PKI)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2. Public Key Encryption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3. Digital Signature (</a:t>
            </a:r>
            <a:r>
              <a:rPr lang="en-US" i="1" dirty="0" err="1" smtClean="0"/>
              <a:t>Tanda</a:t>
            </a:r>
            <a:r>
              <a:rPr lang="en-US" i="1" dirty="0" smtClean="0"/>
              <a:t> </a:t>
            </a:r>
            <a:r>
              <a:rPr lang="en-US" i="1" dirty="0" err="1" smtClean="0"/>
              <a:t>tangan</a:t>
            </a:r>
            <a:r>
              <a:rPr lang="en-US" i="1" dirty="0" smtClean="0"/>
              <a:t> digital)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4. Certificate Digital (</a:t>
            </a:r>
            <a:r>
              <a:rPr lang="en-US" i="1" dirty="0" err="1" smtClean="0"/>
              <a:t>Sertifikat</a:t>
            </a:r>
            <a:r>
              <a:rPr lang="en-US" i="1" dirty="0" smtClean="0"/>
              <a:t> Digital)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5. Secure Socket Layer (SSL)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6. Transport Layer Security (TLS) 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i="1" dirty="0" smtClean="0"/>
              <a:t>7. Secure Electronic Transaction (SET) 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Public Key Infrastructure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en-US" i="1" dirty="0" smtClean="0"/>
              <a:t>Public Key Infrastructure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 algn="just">
              <a:lnSpc>
                <a:spcPct val="150000"/>
              </a:lnSpc>
            </a:pPr>
            <a:r>
              <a:rPr lang="en-US" i="1" dirty="0" smtClean="0"/>
              <a:t>Public Key Infrastructure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digital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directori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Public Key Encryption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smtClean="0"/>
              <a:t>Public Key Encryption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data </a:t>
            </a:r>
            <a:r>
              <a:rPr lang="en-US" dirty="0" err="1" smtClean="0"/>
              <a:t>mentah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data yang </a:t>
            </a:r>
            <a:r>
              <a:rPr lang="en-US" dirty="0" err="1" smtClean="0"/>
              <a:t>tersamar</a:t>
            </a:r>
            <a:r>
              <a:rPr lang="en-US" dirty="0" smtClean="0"/>
              <a:t> yang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kriptographi</a:t>
            </a:r>
            <a:r>
              <a:rPr lang="en-US" dirty="0" smtClean="0"/>
              <a:t> yang 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r>
              <a:rPr lang="en-US" dirty="0" smtClean="0"/>
              <a:t> ( Symmetric Algorithm 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Public Key Encryption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kriptographi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Kerahasiaan</a:t>
            </a:r>
            <a:r>
              <a:rPr lang="en-US" dirty="0" smtClean="0"/>
              <a:t> ( Confidentiality ) 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Otensitas</a:t>
            </a:r>
            <a:r>
              <a:rPr lang="en-US" dirty="0" smtClean="0"/>
              <a:t> ( Authenticity ) </a:t>
            </a:r>
            <a:br>
              <a:rPr lang="en-US" dirty="0" smtClean="0"/>
            </a:br>
            <a:r>
              <a:rPr lang="en-US" dirty="0" smtClean="0"/>
              <a:t>c. </a:t>
            </a:r>
            <a:r>
              <a:rPr lang="en-US" dirty="0" err="1" smtClean="0"/>
              <a:t>Integritas</a:t>
            </a:r>
            <a:r>
              <a:rPr lang="en-US" dirty="0" smtClean="0"/>
              <a:t> ( Integrity ) </a:t>
            </a:r>
            <a:br>
              <a:rPr lang="en-US" dirty="0" smtClean="0"/>
            </a:br>
            <a:r>
              <a:rPr lang="en-US" dirty="0" smtClean="0"/>
              <a:t>d.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Disangkal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i="1" dirty="0" smtClean="0"/>
              <a:t>customer </a:t>
            </a:r>
            <a:r>
              <a:rPr lang="en-US" i="1" dirty="0" err="1" smtClean="0"/>
              <a:t>loyality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bertransaksi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i="1" dirty="0" smtClean="0"/>
              <a:t>cash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perluasan</a:t>
            </a:r>
            <a:r>
              <a:rPr lang="en-US" dirty="0" smtClean="0"/>
              <a:t> media </a:t>
            </a:r>
            <a:r>
              <a:rPr lang="en-US" dirty="0" err="1" smtClean="0"/>
              <a:t>pembayaran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Digital Signature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digital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keaslian</a:t>
            </a:r>
            <a:r>
              <a:rPr lang="en-US" dirty="0" smtClean="0"/>
              <a:t> data,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indentitas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 </a:t>
            </a:r>
            <a:r>
              <a:rPr lang="en-US" dirty="0" err="1" smtClean="0"/>
              <a:t>terebut</a:t>
            </a:r>
            <a:r>
              <a:rPr lang="en-US" dirty="0" smtClean="0"/>
              <a:t>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Digital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Public key </a:t>
            </a:r>
            <a:r>
              <a:rPr lang="en-US" dirty="0" err="1" smtClean="0"/>
              <a:t>Algorhitm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RSA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kunci-privat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kunci-publik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enkripsi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Certificate Digital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ke-tiga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r>
              <a:rPr lang="en-US" dirty="0" smtClean="0"/>
              <a:t> (Trust </a:t>
            </a:r>
            <a:r>
              <a:rPr lang="en-US" dirty="0" err="1" smtClean="0"/>
              <a:t>Thrid</a:t>
            </a:r>
            <a:r>
              <a:rPr lang="en-US" dirty="0" smtClean="0"/>
              <a:t> Party / TTP).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pemiliknya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TTP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Secure Socket Layer (SSL)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Secure Socket Layer (SSL)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pelindung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browser cardholder </a:t>
            </a:r>
            <a:r>
              <a:rPr lang="en-US" dirty="0" err="1" smtClean="0"/>
              <a:t>dengan</a:t>
            </a:r>
            <a:r>
              <a:rPr lang="en-US" dirty="0" smtClean="0"/>
              <a:t> merchant,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pembajak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penyerang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menyadap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membajak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 SSL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bersaman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lain, </a:t>
            </a:r>
            <a:r>
              <a:rPr lang="en-US" dirty="0" err="1" smtClean="0"/>
              <a:t>seperti</a:t>
            </a:r>
            <a:r>
              <a:rPr lang="en-US" dirty="0" smtClean="0"/>
              <a:t> HTTP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Sertificate</a:t>
            </a:r>
            <a:r>
              <a:rPr lang="en-US" dirty="0" smtClean="0"/>
              <a:t> </a:t>
            </a:r>
            <a:r>
              <a:rPr lang="en-US" dirty="0" err="1" smtClean="0"/>
              <a:t>Autority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6854952" cy="990600"/>
          </a:xfrm>
        </p:spPr>
        <p:txBody>
          <a:bodyPr>
            <a:noAutofit/>
          </a:bodyPr>
          <a:lstStyle/>
          <a:p>
            <a:r>
              <a:rPr lang="en-US" i="1" dirty="0" smtClean="0"/>
              <a:t>Transport Layer Security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Transport Layer Security ( TLS)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cryptographic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Internet </a:t>
            </a:r>
            <a:r>
              <a:rPr lang="en-US" dirty="0" err="1" smtClean="0"/>
              <a:t>seperti</a:t>
            </a:r>
            <a:r>
              <a:rPr lang="en-US" dirty="0" smtClean="0"/>
              <a:t> e-mail, internet faxing,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data lain 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7007352" cy="9906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Secure Electronic Transaction (SET)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SET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sang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belanjaannya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website </a:t>
            </a:r>
            <a:r>
              <a:rPr lang="en-US" i="1" dirty="0" smtClean="0"/>
              <a:t>merchant</a:t>
            </a:r>
            <a:r>
              <a:rPr lang="en-US" dirty="0" smtClean="0"/>
              <a:t>,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“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amplop</a:t>
            </a:r>
            <a:r>
              <a:rPr lang="en-US" dirty="0" smtClean="0"/>
              <a:t> digital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payment gateway.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0" cy="990600"/>
          </a:xfrm>
        </p:spPr>
        <p:txBody>
          <a:bodyPr>
            <a:noAutofit/>
          </a:bodyPr>
          <a:lstStyle/>
          <a:p>
            <a:r>
              <a:rPr lang="en-US" sz="3200" i="1" dirty="0" err="1" smtClean="0"/>
              <a:t>Nilai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Bagi</a:t>
            </a:r>
            <a:r>
              <a:rPr lang="en-US" sz="3200" i="1" dirty="0" smtClean="0"/>
              <a:t> Perusahaan </a:t>
            </a:r>
            <a:r>
              <a:rPr lang="en-US" sz="3200" i="1" dirty="0" err="1" smtClean="0"/>
              <a:t>Pengguna</a:t>
            </a:r>
            <a:r>
              <a:rPr lang="en-US" sz="3200" i="1" dirty="0" smtClean="0"/>
              <a:t> e-Payment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7696200" cy="45720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/>
              <a:t>Perusahaan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bertransaksi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yang </a:t>
            </a:r>
            <a:r>
              <a:rPr lang="en-US" dirty="0" err="1" smtClean="0"/>
              <a:t>kondusif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kepariwisataan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bertransaksi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Kerugian</a:t>
            </a:r>
            <a:r>
              <a:rPr lang="en-US" dirty="0" smtClean="0"/>
              <a:t>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Infrastruktur</a:t>
            </a:r>
            <a:r>
              <a:rPr lang="en-US" dirty="0" smtClean="0"/>
              <a:t> Telekomunikasi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Orang</a:t>
            </a:r>
            <a:r>
              <a:rPr lang="en-US" dirty="0" smtClean="0"/>
              <a:t> Indonesia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terbiasa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err="1" smtClean="0"/>
              <a:t>Kerugian</a:t>
            </a:r>
            <a:r>
              <a:rPr lang="en-US" dirty="0" smtClean="0"/>
              <a:t>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IT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internet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e-Payment VS </a:t>
            </a:r>
            <a:r>
              <a:rPr lang="en-US" sz="3200" dirty="0" err="1" smtClean="0"/>
              <a:t>Konvensional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 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 smtClean="0"/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E-Payment 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Konvensional</a:t>
            </a:r>
            <a:r>
              <a:rPr lang="en-US" dirty="0" smtClean="0"/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 (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terjamin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dirty="0" smtClean="0"/>
              <a:t>Model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8848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ATMPal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i</a:t>
            </a:r>
            <a:r>
              <a:rPr lang="en-US" dirty="0" smtClean="0"/>
              <a:t>-Cash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Pulsa</a:t>
            </a:r>
            <a:r>
              <a:rPr lang="en-US" dirty="0" smtClean="0"/>
              <a:t> E-Payment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Mobile Banking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76200" y="6614162"/>
            <a:ext cx="731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3838" y="6334780"/>
            <a:ext cx="176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E-Payment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6200" y="228597"/>
            <a:ext cx="891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Sony\Desktop\L 4893 zaa\education\college\04 PRM\Konsep E-Business\gambar\epay-ment copy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95400" cy="1214438"/>
          </a:xfrm>
          <a:prstGeom prst="rect">
            <a:avLst/>
          </a:prstGeom>
          <a:noFill/>
        </p:spPr>
      </p:pic>
      <p:pic>
        <p:nvPicPr>
          <p:cNvPr id="2050" name="Picture 2" descr="C:\Users\Sony\Desktop\L 4893 zaa\Mobile-ba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021632" cy="1782763"/>
          </a:xfrm>
          <a:prstGeom prst="rect">
            <a:avLst/>
          </a:prstGeom>
          <a:noFill/>
        </p:spPr>
      </p:pic>
      <p:pic>
        <p:nvPicPr>
          <p:cNvPr id="2051" name="Picture 3" descr="C:\Users\Sony\Desktop\L 4893 zaa\coi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056511" cy="1616075"/>
          </a:xfrm>
          <a:prstGeom prst="rect">
            <a:avLst/>
          </a:prstGeom>
          <a:noFill/>
        </p:spPr>
      </p:pic>
      <p:pic>
        <p:nvPicPr>
          <p:cNvPr id="2052" name="Picture 4" descr="C:\Users\Sony\Desktop\L 4893 zaa\iCash-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191000"/>
            <a:ext cx="2419350" cy="223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23427d8a725826adad8c81745327cd03b527b30"/>
  <p:tag name="ISPRING_RESOURCE_PATHS_HASH_2" val="8e837fca4bd51e5da983dd235f1a9362e7f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</TotalTime>
  <Words>1329</Words>
  <Application>Microsoft Office PowerPoint</Application>
  <PresentationFormat>On-screen Show (4:3)</PresentationFormat>
  <Paragraphs>218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Median</vt:lpstr>
      <vt:lpstr>1_Concourse</vt:lpstr>
      <vt:lpstr>Slide 1</vt:lpstr>
      <vt:lpstr>E-Payment</vt:lpstr>
      <vt:lpstr>E-Payment</vt:lpstr>
      <vt:lpstr>Manfaat E-Payment</vt:lpstr>
      <vt:lpstr>Keuntungan E-Payment</vt:lpstr>
      <vt:lpstr>Kerugian E-Payment</vt:lpstr>
      <vt:lpstr>Kerugian E-Payment</vt:lpstr>
      <vt:lpstr>e-Payment VS Konvensional</vt:lpstr>
      <vt:lpstr>Model E-Payment</vt:lpstr>
      <vt:lpstr>ATMPal</vt:lpstr>
      <vt:lpstr>ATMPal</vt:lpstr>
      <vt:lpstr>ATMPal</vt:lpstr>
      <vt:lpstr>iCash</vt:lpstr>
      <vt:lpstr>iCash</vt:lpstr>
      <vt:lpstr>iCash</vt:lpstr>
      <vt:lpstr>Pulsa e-Payment</vt:lpstr>
      <vt:lpstr>Pulsa e-Payment</vt:lpstr>
      <vt:lpstr>Pulsa e-Payment</vt:lpstr>
      <vt:lpstr>Mobile Banking</vt:lpstr>
      <vt:lpstr>Mobile Banking</vt:lpstr>
      <vt:lpstr>Mobile Banking</vt:lpstr>
      <vt:lpstr>Mobile Banking</vt:lpstr>
      <vt:lpstr>E-Payment System</vt:lpstr>
      <vt:lpstr>Micropayment</vt:lpstr>
      <vt:lpstr>E-Wallet</vt:lpstr>
      <vt:lpstr>E-Wallet</vt:lpstr>
      <vt:lpstr>E-Cash</vt:lpstr>
      <vt:lpstr>E-Cash</vt:lpstr>
      <vt:lpstr>E-Cash</vt:lpstr>
      <vt:lpstr>Smart Card</vt:lpstr>
      <vt:lpstr>Smart Card</vt:lpstr>
      <vt:lpstr>Smart Card</vt:lpstr>
      <vt:lpstr>Electronic Bill Presentment and Payment</vt:lpstr>
      <vt:lpstr>Electronic Bill Presentment and Payment</vt:lpstr>
      <vt:lpstr>Electronic Bill Presentment and Payment</vt:lpstr>
      <vt:lpstr>Keamanan e-Payment</vt:lpstr>
      <vt:lpstr>Public Key Infrastructure</vt:lpstr>
      <vt:lpstr>Public Key Encryption</vt:lpstr>
      <vt:lpstr>Public Key Encryption</vt:lpstr>
      <vt:lpstr>Digital Signature</vt:lpstr>
      <vt:lpstr>Certificate Digital</vt:lpstr>
      <vt:lpstr>Secure Socket Layer (SSL)</vt:lpstr>
      <vt:lpstr>Transport Layer Security</vt:lpstr>
      <vt:lpstr>Secure Electronic Transaction (SET)</vt:lpstr>
      <vt:lpstr>Nilai Bagi Perusahaan Pengguna e-Payment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E-Payment</dc:title>
  <dc:creator>silvia</dc:creator>
  <cp:lastModifiedBy>Sony</cp:lastModifiedBy>
  <cp:revision>83</cp:revision>
  <dcterms:created xsi:type="dcterms:W3CDTF">2014-03-21T08:59:21Z</dcterms:created>
  <dcterms:modified xsi:type="dcterms:W3CDTF">2014-03-23T12:30:08Z</dcterms:modified>
</cp:coreProperties>
</file>